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300" r:id="rId2"/>
    <p:sldId id="553" r:id="rId3"/>
    <p:sldId id="552" r:id="rId4"/>
    <p:sldId id="524" r:id="rId5"/>
    <p:sldId id="551" r:id="rId6"/>
    <p:sldId id="617" r:id="rId7"/>
    <p:sldId id="2936" r:id="rId8"/>
    <p:sldId id="593" r:id="rId9"/>
    <p:sldId id="594" r:id="rId10"/>
    <p:sldId id="2945" r:id="rId11"/>
    <p:sldId id="597" r:id="rId12"/>
    <p:sldId id="596" r:id="rId13"/>
    <p:sldId id="599" r:id="rId14"/>
    <p:sldId id="601" r:id="rId15"/>
    <p:sldId id="613" r:id="rId16"/>
    <p:sldId id="265" r:id="rId17"/>
    <p:sldId id="604" r:id="rId18"/>
    <p:sldId id="605" r:id="rId19"/>
    <p:sldId id="614" r:id="rId20"/>
    <p:sldId id="608" r:id="rId21"/>
    <p:sldId id="609" r:id="rId22"/>
    <p:sldId id="610" r:id="rId23"/>
    <p:sldId id="611" r:id="rId24"/>
    <p:sldId id="612" r:id="rId25"/>
    <p:sldId id="615" r:id="rId26"/>
    <p:sldId id="616" r:id="rId27"/>
    <p:sldId id="2937" r:id="rId28"/>
    <p:sldId id="268" r:id="rId29"/>
    <p:sldId id="270" r:id="rId30"/>
    <p:sldId id="269" r:id="rId31"/>
    <p:sldId id="271" r:id="rId32"/>
    <p:sldId id="272" r:id="rId33"/>
    <p:sldId id="652" r:id="rId34"/>
    <p:sldId id="2939" r:id="rId35"/>
    <p:sldId id="2941" r:id="rId36"/>
    <p:sldId id="2940" r:id="rId37"/>
    <p:sldId id="602" r:id="rId38"/>
    <p:sldId id="603" r:id="rId39"/>
    <p:sldId id="607" r:id="rId40"/>
    <p:sldId id="2943" r:id="rId41"/>
    <p:sldId id="2947" r:id="rId42"/>
    <p:sldId id="278" r:id="rId43"/>
    <p:sldId id="279" r:id="rId44"/>
    <p:sldId id="280" r:id="rId45"/>
    <p:sldId id="281" r:id="rId46"/>
    <p:sldId id="2944" r:id="rId47"/>
    <p:sldId id="2946" r:id="rId48"/>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7F6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7" autoAdjust="0"/>
    <p:restoredTop sz="93911" autoAdjust="0"/>
  </p:normalViewPr>
  <p:slideViewPr>
    <p:cSldViewPr snapToGrid="0">
      <p:cViewPr varScale="1">
        <p:scale>
          <a:sx n="108" d="100"/>
          <a:sy n="108" d="100"/>
        </p:scale>
        <p:origin x="1680" y="108"/>
      </p:cViewPr>
      <p:guideLst>
        <p:guide orient="horz" pos="2160"/>
        <p:guide pos="4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49" tIns="47325" rIns="94649"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2" y="1"/>
            <a:ext cx="3077740" cy="513428"/>
          </a:xfrm>
          <a:prstGeom prst="rect">
            <a:avLst/>
          </a:prstGeom>
        </p:spPr>
        <p:txBody>
          <a:bodyPr vert="horz" lIns="94649" tIns="47325" rIns="94649" bIns="47325" rtlCol="0"/>
          <a:lstStyle>
            <a:lvl1pPr algn="r">
              <a:defRPr sz="1200"/>
            </a:lvl1pPr>
          </a:lstStyle>
          <a:p>
            <a:fld id="{9726607B-02B2-4661-8E98-B21074635C9F}" type="datetimeFigureOut">
              <a:rPr kumimoji="1" lang="ja-JP" altLang="en-US" smtClean="0"/>
              <a:t>2023/5/18</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3750" cy="3454400"/>
          </a:xfrm>
          <a:prstGeom prst="rect">
            <a:avLst/>
          </a:prstGeom>
          <a:noFill/>
          <a:ln w="12700">
            <a:solidFill>
              <a:prstClr val="black"/>
            </a:solidFill>
          </a:ln>
        </p:spPr>
        <p:txBody>
          <a:bodyPr vert="horz" lIns="94649" tIns="47325" rIns="94649" bIns="47325"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4"/>
          </a:xfrm>
          <a:prstGeom prst="rect">
            <a:avLst/>
          </a:prstGeom>
        </p:spPr>
        <p:txBody>
          <a:bodyPr vert="horz" lIns="94649" tIns="47325" rIns="94649" bIns="47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9"/>
            <a:ext cx="3077740" cy="513427"/>
          </a:xfrm>
          <a:prstGeom prst="rect">
            <a:avLst/>
          </a:prstGeom>
        </p:spPr>
        <p:txBody>
          <a:bodyPr vert="horz" lIns="94649" tIns="47325" rIns="94649"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2" y="9719599"/>
            <a:ext cx="3077740" cy="513427"/>
          </a:xfrm>
          <a:prstGeom prst="rect">
            <a:avLst/>
          </a:prstGeom>
        </p:spPr>
        <p:txBody>
          <a:bodyPr vert="horz" lIns="94649" tIns="47325" rIns="94649" bIns="47325" rtlCol="0" anchor="b"/>
          <a:lstStyle>
            <a:lvl1pPr algn="r">
              <a:defRPr sz="1200"/>
            </a:lvl1pPr>
          </a:lstStyle>
          <a:p>
            <a:fld id="{031C8595-9AA0-4DFF-915E-9E3FE615DBEA}" type="slidenum">
              <a:rPr kumimoji="1" lang="ja-JP" altLang="en-US" smtClean="0"/>
              <a:t>‹#›</a:t>
            </a:fld>
            <a:endParaRPr kumimoji="1" lang="ja-JP" altLang="en-US"/>
          </a:p>
        </p:txBody>
      </p:sp>
    </p:spTree>
    <p:extLst>
      <p:ext uri="{BB962C8B-B14F-4D97-AF65-F5344CB8AC3E}">
        <p14:creationId xmlns:p14="http://schemas.microsoft.com/office/powerpoint/2010/main" val="37821062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747713" y="835025"/>
            <a:ext cx="5557837" cy="4170363"/>
          </a:xfrm>
          <a:ln/>
        </p:spPr>
      </p:sp>
      <p:sp>
        <p:nvSpPr>
          <p:cNvPr id="12390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23908" name="スライド番号プレースホルダ 3"/>
          <p:cNvSpPr>
            <a:spLocks noGrp="1"/>
          </p:cNvSpPr>
          <p:nvPr>
            <p:ph type="sldNum" sz="quarter" idx="5"/>
          </p:nvPr>
        </p:nvSpPr>
        <p:spPr>
          <a:noFill/>
        </p:spPr>
        <p:txBody>
          <a:bodyPr/>
          <a:lstStyle/>
          <a:p>
            <a:fld id="{7BE8C8E5-0883-46C5-B1D6-0E396E2FF8A7}" type="slidenum">
              <a:rPr lang="en-US" altLang="ja-JP" smtClean="0">
                <a:ea typeface="ＭＳ Ｐゴシック" charset="-128"/>
              </a:rPr>
              <a:pPr/>
              <a:t>1</a:t>
            </a:fld>
            <a:endParaRPr lang="en-US" altLang="ja-JP" dirty="0">
              <a:ea typeface="ＭＳ Ｐゴシック" charset="-128"/>
            </a:endParaRPr>
          </a:p>
        </p:txBody>
      </p:sp>
    </p:spTree>
    <p:extLst>
      <p:ext uri="{BB962C8B-B14F-4D97-AF65-F5344CB8AC3E}">
        <p14:creationId xmlns:p14="http://schemas.microsoft.com/office/powerpoint/2010/main" val="389058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19</a:t>
            </a:fld>
            <a:endParaRPr kumimoji="1" lang="ja-JP" altLang="en-US"/>
          </a:p>
        </p:txBody>
      </p:sp>
    </p:spTree>
    <p:extLst>
      <p:ext uri="{BB962C8B-B14F-4D97-AF65-F5344CB8AC3E}">
        <p14:creationId xmlns:p14="http://schemas.microsoft.com/office/powerpoint/2010/main" val="761607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26</a:t>
            </a:fld>
            <a:endParaRPr kumimoji="1" lang="ja-JP" altLang="en-US"/>
          </a:p>
        </p:txBody>
      </p:sp>
    </p:spTree>
    <p:extLst>
      <p:ext uri="{BB962C8B-B14F-4D97-AF65-F5344CB8AC3E}">
        <p14:creationId xmlns:p14="http://schemas.microsoft.com/office/powerpoint/2010/main" val="2290906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1987" cy="3354388"/>
          </a:xfrm>
        </p:spPr>
      </p:sp>
      <p:sp>
        <p:nvSpPr>
          <p:cNvPr id="3" name="ノート プレースホルダー 2"/>
          <p:cNvSpPr>
            <a:spLocks noGrp="1"/>
          </p:cNvSpPr>
          <p:nvPr>
            <p:ph type="body" idx="1"/>
          </p:nvPr>
        </p:nvSpPr>
        <p:spPr/>
        <p:txBody>
          <a:bodyPr/>
          <a:lstStyle/>
          <a:p>
            <a:r>
              <a:rPr kumimoji="1" lang="ja-JP" altLang="en-US" dirty="0"/>
              <a:t>現任者研修の構造については、この表のとおりで、本日は</a:t>
            </a:r>
            <a:r>
              <a:rPr kumimoji="1" lang="en-US" altLang="ja-JP" dirty="0"/>
              <a:t>3</a:t>
            </a:r>
            <a:r>
              <a:rPr kumimoji="1" lang="ja-JP" altLang="en-US" dirty="0"/>
              <a:t>日目、チームアプローチについて講義と演習を行い、これをもとに実習期間に研修の一環として実践してきていただくことになります。日ごろの実践を振り返る場にもなります。</a:t>
            </a:r>
            <a:endParaRPr kumimoji="1" lang="en-US" altLang="ja-JP" dirty="0"/>
          </a:p>
          <a:p>
            <a:endParaRPr lang="en-US" altLang="ja-JP" dirty="0"/>
          </a:p>
          <a:p>
            <a:r>
              <a:rPr kumimoji="1" lang="ja-JP" altLang="en-US" dirty="0"/>
              <a:t>現任研修の獲得目標といたしましては、①～④まであります。</a:t>
            </a:r>
            <a:endParaRPr kumimoji="1" lang="en-US" altLang="ja-JP" dirty="0"/>
          </a:p>
          <a:p>
            <a:r>
              <a:rPr kumimoji="1" lang="ja-JP" altLang="en-US" dirty="0"/>
              <a:t>私たち相談支援専門員が本人を中心として、本人の想いをキャッチし本人の望む生活を実現するために、いかに多職種と連携するかを理論と実践を踏まえて学ぶことになります。</a:t>
            </a:r>
          </a:p>
        </p:txBody>
      </p:sp>
      <p:sp>
        <p:nvSpPr>
          <p:cNvPr id="4" name="スライド番号プレースホルダー 3"/>
          <p:cNvSpPr>
            <a:spLocks noGrp="1"/>
          </p:cNvSpPr>
          <p:nvPr>
            <p:ph type="sldNum" sz="quarter" idx="10"/>
          </p:nvPr>
        </p:nvSpPr>
        <p:spPr/>
        <p:txBody>
          <a:bodyPr/>
          <a:lstStyle/>
          <a:p>
            <a:pPr defTabSz="914217">
              <a:defRPr/>
            </a:pPr>
            <a:fld id="{29658F9F-93C4-472B-ABB7-FE86859599E0}" type="slidenum">
              <a:rPr kumimoji="1" lang="ja-JP" altLang="en-US">
                <a:solidFill>
                  <a:prstClr val="black"/>
                </a:solidFill>
                <a:latin typeface="游ゴシック" panose="020F0502020204030204"/>
                <a:ea typeface="游ゴシック" panose="020B0400000000000000" pitchFamily="50" charset="-128"/>
              </a:rPr>
              <a:pPr defTabSz="914217">
                <a:defRPr/>
              </a:pPr>
              <a:t>27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854001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33</a:t>
            </a:fld>
            <a:endParaRPr lang="en-US" altLang="ja-JP"/>
          </a:p>
        </p:txBody>
      </p:sp>
    </p:spTree>
    <p:extLst>
      <p:ext uri="{BB962C8B-B14F-4D97-AF65-F5344CB8AC3E}">
        <p14:creationId xmlns:p14="http://schemas.microsoft.com/office/powerpoint/2010/main" val="25828819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a:t>事業所や地域において指導的役割を担う者であって、相談支援の仕組みを支える中核的な人材</a:t>
            </a:r>
            <a:endParaRPr lang="en-US" altLang="ja-JP" dirty="0"/>
          </a:p>
          <a:p>
            <a:r>
              <a:rPr lang="ja-JP" altLang="ja-JP" dirty="0"/>
              <a:t>相談支援専門員の支援スキルやサービス等利用計画について適切に評価・助言を行い、相談支援の質の確保を図る役割</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34</a:t>
            </a:fld>
            <a:endParaRPr kumimoji="1" lang="ja-JP" altLang="en-US"/>
          </a:p>
        </p:txBody>
      </p:sp>
    </p:spTree>
    <p:extLst>
      <p:ext uri="{BB962C8B-B14F-4D97-AF65-F5344CB8AC3E}">
        <p14:creationId xmlns:p14="http://schemas.microsoft.com/office/powerpoint/2010/main" val="3371193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対面の集合研修から、オンライン研修に移行した場合の取りこぼしが無いか？再点検して欲しい。フォローのポイントは、実習での受け入れ時のスキルと体制</a:t>
            </a:r>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37</a:t>
            </a:fld>
            <a:endParaRPr kumimoji="1" lang="ja-JP" altLang="en-US"/>
          </a:p>
        </p:txBody>
      </p:sp>
    </p:spTree>
    <p:extLst>
      <p:ext uri="{BB962C8B-B14F-4D97-AF65-F5344CB8AC3E}">
        <p14:creationId xmlns:p14="http://schemas.microsoft.com/office/powerpoint/2010/main" val="200250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地域資源調査は、現任～主任へもつながる</a:t>
            </a:r>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38</a:t>
            </a:fld>
            <a:endParaRPr kumimoji="1" lang="ja-JP" altLang="en-US"/>
          </a:p>
        </p:txBody>
      </p:sp>
    </p:spTree>
    <p:extLst>
      <p:ext uri="{BB962C8B-B14F-4D97-AF65-F5344CB8AC3E}">
        <p14:creationId xmlns:p14="http://schemas.microsoft.com/office/powerpoint/2010/main" val="143789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39</a:t>
            </a:fld>
            <a:endParaRPr kumimoji="1" lang="ja-JP" altLang="en-US"/>
          </a:p>
        </p:txBody>
      </p:sp>
    </p:spTree>
    <p:extLst>
      <p:ext uri="{BB962C8B-B14F-4D97-AF65-F5344CB8AC3E}">
        <p14:creationId xmlns:p14="http://schemas.microsoft.com/office/powerpoint/2010/main" val="1750389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本科目の取り扱う内容を説明しつつ、初任者研修で獲得すべき以下の８つの基本的視点を提示する。</a:t>
            </a:r>
            <a:endParaRPr lang="en-US" altLang="ja-JP" dirty="0"/>
          </a:p>
          <a:p>
            <a:endParaRPr lang="ja-JP" altLang="en-US" dirty="0"/>
          </a:p>
          <a:p>
            <a:r>
              <a:rPr lang="ja-JP" altLang="en-US" dirty="0"/>
              <a:t>① 個別性の重視、② 生活者視点、ＱＯＬの重視、③ 本人主体、本人中心、④ 自己決定（意思決定）への支援、⑤ エンパワメントの視点、ストレングスへの着目、⑥ 権利擁護、⑦ 多職種連携・チームアプローチ、⑧ 地域づくり（コミュニティワーク）</a:t>
            </a:r>
          </a:p>
          <a:p>
            <a:r>
              <a:rPr lang="en-US" altLang="ja-JP" dirty="0"/>
              <a:t>※</a:t>
            </a:r>
            <a:r>
              <a:rPr lang="ja-JP" altLang="en-US" dirty="0"/>
              <a:t>基本的視点⑦⑧は他科目で詳細に取り扱うため、本科目では提示のみ。</a:t>
            </a:r>
          </a:p>
        </p:txBody>
      </p:sp>
      <p:sp>
        <p:nvSpPr>
          <p:cNvPr id="4" name="スライド番号プレースホルダー 3"/>
          <p:cNvSpPr>
            <a:spLocks noGrp="1"/>
          </p:cNvSpPr>
          <p:nvPr>
            <p:ph type="sldNum" sz="quarter" idx="10"/>
          </p:nvPr>
        </p:nvSpPr>
        <p:spPr/>
        <p:txBody>
          <a:bodyPr/>
          <a:lstStyle/>
          <a:p>
            <a:pPr defTabSz="914217">
              <a:defRPr/>
            </a:pPr>
            <a:fld id="{B83F2E3B-FA7B-4173-92F7-3F16823A91ED}" type="slidenum">
              <a:rPr kumimoji="1" lang="ja-JP" altLang="en-US">
                <a:solidFill>
                  <a:prstClr val="black"/>
                </a:solidFill>
                <a:latin typeface="Calibri" panose="020F0502020204030204"/>
                <a:ea typeface="ＭＳ Ｐゴシック" panose="020B0600070205080204" pitchFamily="50" charset="-128"/>
              </a:rPr>
              <a:pPr defTabSz="914217">
                <a:defRPr/>
              </a:pPr>
              <a:t>2</a:t>
            </a:fld>
            <a:endParaRPr kumimoji="1"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8361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都道府県検討：ストレングス・リフレーミング・リカバリーの知識とトレーニングの機会　　記録の書き方など（基礎研修の位置づけの検討）</a:t>
            </a:r>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3</a:t>
            </a:fld>
            <a:endParaRPr kumimoji="1" lang="ja-JP" altLang="en-US"/>
          </a:p>
        </p:txBody>
      </p:sp>
    </p:spTree>
    <p:extLst>
      <p:ext uri="{BB962C8B-B14F-4D97-AF65-F5344CB8AC3E}">
        <p14:creationId xmlns:p14="http://schemas.microsoft.com/office/powerpoint/2010/main" val="188350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2731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7</a:t>
            </a:fld>
            <a:endParaRPr lang="en-US" altLang="ja-JP"/>
          </a:p>
        </p:txBody>
      </p:sp>
    </p:spTree>
    <p:extLst>
      <p:ext uri="{BB962C8B-B14F-4D97-AF65-F5344CB8AC3E}">
        <p14:creationId xmlns:p14="http://schemas.microsoft.com/office/powerpoint/2010/main" val="3630750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重要な点は、支援課題からプランニングすることに演習目的を置くのではなく、あくまでインテークからニーズを導き出すことの</a:t>
            </a:r>
            <a:r>
              <a:rPr kumimoji="1" lang="en-US" altLang="ja-JP" dirty="0"/>
              <a:t>3</a:t>
            </a:r>
            <a:r>
              <a:rPr kumimoji="1" lang="ja-JP" altLang="en-US" dirty="0"/>
              <a:t>日目では重点に置いている。</a:t>
            </a:r>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9</a:t>
            </a:fld>
            <a:endParaRPr kumimoji="1" lang="ja-JP" altLang="en-US"/>
          </a:p>
        </p:txBody>
      </p:sp>
    </p:spTree>
    <p:extLst>
      <p:ext uri="{BB962C8B-B14F-4D97-AF65-F5344CB8AC3E}">
        <p14:creationId xmlns:p14="http://schemas.microsoft.com/office/powerpoint/2010/main" val="891059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14</a:t>
            </a:fld>
            <a:endParaRPr kumimoji="1" lang="ja-JP" altLang="en-US"/>
          </a:p>
        </p:txBody>
      </p:sp>
    </p:spTree>
    <p:extLst>
      <p:ext uri="{BB962C8B-B14F-4D97-AF65-F5344CB8AC3E}">
        <p14:creationId xmlns:p14="http://schemas.microsoft.com/office/powerpoint/2010/main" val="1004889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15</a:t>
            </a:fld>
            <a:endParaRPr kumimoji="1" lang="ja-JP" altLang="en-US"/>
          </a:p>
        </p:txBody>
      </p:sp>
    </p:spTree>
    <p:extLst>
      <p:ext uri="{BB962C8B-B14F-4D97-AF65-F5344CB8AC3E}">
        <p14:creationId xmlns:p14="http://schemas.microsoft.com/office/powerpoint/2010/main" val="2817680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1C8595-9AA0-4DFF-915E-9E3FE615DBEA}" type="slidenum">
              <a:rPr kumimoji="1" lang="ja-JP" altLang="en-US" smtClean="0"/>
              <a:t>18</a:t>
            </a:fld>
            <a:endParaRPr kumimoji="1" lang="ja-JP" altLang="en-US"/>
          </a:p>
        </p:txBody>
      </p:sp>
    </p:spTree>
    <p:extLst>
      <p:ext uri="{BB962C8B-B14F-4D97-AF65-F5344CB8AC3E}">
        <p14:creationId xmlns:p14="http://schemas.microsoft.com/office/powerpoint/2010/main" val="740662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FEE7178-BD5F-4125-8454-5CE4A1755D40}" type="datetime1">
              <a:rPr kumimoji="1" lang="ja-JP" altLang="en-US" smtClean="0"/>
              <a:t>2023/5/18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491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66E1D1-9A4E-4089-94A5-6AB975AD8878}" type="datetime1">
              <a:rPr kumimoji="1" lang="ja-JP" altLang="en-US" smtClean="0"/>
              <a:t>2023/5/18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245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DB85E9-118B-4B2B-A5E2-E3A0C56ED6C7}" type="datetime1">
              <a:rPr kumimoji="1" lang="ja-JP" altLang="en-US" smtClean="0"/>
              <a:t>2023/5/18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56326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75669C-C854-4675-8E3C-9D456561B3C2}" type="datetime1">
              <a:rPr kumimoji="1" lang="ja-JP" altLang="en-US" smtClean="0"/>
              <a:t>2023/5/18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35310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6301502-9B33-48FC-8528-CD78ED11ED75}" type="datetime1">
              <a:rPr kumimoji="1" lang="ja-JP" altLang="en-US" smtClean="0"/>
              <a:t>2023/5/18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84015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0B3208-2EFC-469B-BA9E-7D1EC576DAF1}" type="datetime1">
              <a:rPr kumimoji="1" lang="ja-JP" altLang="en-US" smtClean="0"/>
              <a:t>2023/5/18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360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9FEF1F6-27A7-4BA1-B726-79F812FF25BD}" type="datetime1">
              <a:rPr kumimoji="1" lang="ja-JP" altLang="en-US" smtClean="0"/>
              <a:t>2023/5/18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18542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D6B314-5022-4723-B363-9BC76689940B}" type="datetime1">
              <a:rPr kumimoji="1" lang="ja-JP" altLang="en-US" smtClean="0"/>
              <a:t>2023/5/18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91038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45175-2670-4A7A-B182-02ED4AD3CC9A}" type="datetime1">
              <a:rPr kumimoji="1" lang="ja-JP" altLang="en-US" smtClean="0"/>
              <a:t>2023/5/18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07194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202B39-2606-46F9-8411-6F8D05C26C8F}" type="datetime1">
              <a:rPr kumimoji="1" lang="ja-JP" altLang="en-US" smtClean="0"/>
              <a:t>2023/5/18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77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A86E09-93EB-4A1E-BF45-7F11F4684410}" type="datetime1">
              <a:rPr kumimoji="1" lang="ja-JP" altLang="en-US" smtClean="0"/>
              <a:t>2023/5/18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01224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DEA57-BD9E-4825-A9C0-BC18E318B106}" type="datetime1">
              <a:rPr kumimoji="1" lang="ja-JP" altLang="en-US" smtClean="0"/>
              <a:t>2023/5/18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194832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publicdomainq.net/teacher-woman-glasses-0045847/" TargetMode="External"/><Relationship Id="rId13" Type="http://schemas.openxmlformats.org/officeDocument/2006/relationships/image" Target="../media/image9.jpeg"/><Relationship Id="rId3" Type="http://schemas.openxmlformats.org/officeDocument/2006/relationships/image" Target="../media/image3.png"/><Relationship Id="rId7" Type="http://schemas.openxmlformats.org/officeDocument/2006/relationships/image" Target="../media/image5.jpeg"/><Relationship Id="rId12" Type="http://schemas.openxmlformats.org/officeDocument/2006/relationships/hyperlink" Target="https://publicdomainq.net/female-teacher-0012986/"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s://publicdomainq.net/elementary-school-students-0022219/" TargetMode="External"/><Relationship Id="rId11" Type="http://schemas.openxmlformats.org/officeDocument/2006/relationships/image" Target="../media/image8.png"/><Relationship Id="rId5" Type="http://schemas.openxmlformats.org/officeDocument/2006/relationships/image" Target="../media/image4.jpg"/><Relationship Id="rId10" Type="http://schemas.openxmlformats.org/officeDocument/2006/relationships/image" Target="../media/image7.jpeg"/><Relationship Id="rId4" Type="http://schemas.openxmlformats.org/officeDocument/2006/relationships/hyperlink" Target="https://publicdomainq.net/male-teacher-0013207/" TargetMode="External"/><Relationship Id="rId9" Type="http://schemas.openxmlformats.org/officeDocument/2006/relationships/image" Target="../media/image6.jpeg"/><Relationship Id="rId14" Type="http://schemas.openxmlformats.org/officeDocument/2006/relationships/hyperlink" Target="https://publicdomainq.net/teacher-man-0036423/"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a:xfrm>
            <a:off x="1056866" y="5764779"/>
            <a:ext cx="7039417" cy="735206"/>
          </a:xfrm>
        </p:spPr>
        <p:txBody>
          <a:bodyPr>
            <a:noAutofit/>
          </a:bodyPr>
          <a:lstStyle/>
          <a:p>
            <a:pPr eaLnBrk="1" hangingPunct="1">
              <a:lnSpc>
                <a:spcPct val="80000"/>
              </a:lnSpc>
            </a:pPr>
            <a:r>
              <a:rPr lang="ja-JP" altLang="en-US" b="1" dirty="0"/>
              <a:t>長野県　上小圏域基幹相談支援センター</a:t>
            </a:r>
            <a:endParaRPr lang="en-US" altLang="ja-JP" b="1" dirty="0"/>
          </a:p>
          <a:p>
            <a:pPr eaLnBrk="1" hangingPunct="1">
              <a:lnSpc>
                <a:spcPct val="80000"/>
              </a:lnSpc>
            </a:pPr>
            <a:r>
              <a:rPr lang="ja-JP" altLang="en-US" b="1" dirty="0"/>
              <a:t>所長　橋詰　正</a:t>
            </a:r>
            <a:endParaRPr lang="en-US" altLang="ja-JP" b="1" dirty="0"/>
          </a:p>
        </p:txBody>
      </p:sp>
      <p:sp>
        <p:nvSpPr>
          <p:cNvPr id="6" name="正方形/長方形 5"/>
          <p:cNvSpPr/>
          <p:nvPr/>
        </p:nvSpPr>
        <p:spPr>
          <a:xfrm>
            <a:off x="428625" y="1682116"/>
            <a:ext cx="8363142" cy="1931550"/>
          </a:xfrm>
          <a:prstGeom prst="rect">
            <a:avLst/>
          </a:prstGeom>
          <a:noFill/>
        </p:spPr>
        <p:txBody>
          <a:bodyPr wrap="square" lIns="84071" tIns="42035" rIns="84071" bIns="42035">
            <a:spAutoFit/>
          </a:bodyPr>
          <a:lstStyle/>
          <a:p>
            <a:pPr>
              <a:defRPr/>
            </a:pPr>
            <a:r>
              <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lang="ja-JP" altLang="en-US"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相談支援従事者初任者研修（実習を含む）</a:t>
            </a:r>
            <a:r>
              <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p>
          <a:p>
            <a:pPr>
              <a:defRPr/>
            </a:pPr>
            <a:r>
              <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lang="ja-JP" altLang="en-US"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相談支援従事者現任研修　（実習を含む）</a:t>
            </a:r>
            <a:r>
              <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p>
          <a:p>
            <a:pPr>
              <a:defRPr/>
            </a:pPr>
            <a:r>
              <a:rPr lang="ja-JP" altLang="en-US"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　　構造を理解し、都道府県研修の準備を進める</a:t>
            </a:r>
            <a:r>
              <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lang="ja-JP" altLang="en-US"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　</a:t>
            </a:r>
            <a:endPar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defRPr/>
            </a:pPr>
            <a:endPar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defRPr/>
            </a:pPr>
            <a:r>
              <a:rPr lang="ja-JP" altLang="en-US"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　　　　　　　　　　　　　　　令和５年６月８日　午後</a:t>
            </a:r>
            <a:endParaRPr lang="en-US" altLang="ja-JP" sz="2400" b="1"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99559" y="3819525"/>
            <a:ext cx="7715791" cy="1569660"/>
          </a:xfrm>
          <a:prstGeom prst="rect">
            <a:avLst/>
          </a:prstGeom>
          <a:noFill/>
          <a:ln w="25400">
            <a:solidFill>
              <a:schemeClr val="tx1"/>
            </a:solidFill>
          </a:ln>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itchFamily="50" charset="-128"/>
              </a:rPr>
              <a:t>①</a:t>
            </a:r>
            <a:r>
              <a:rPr lang="ja-JP" altLang="en-US" sz="1000" dirty="0">
                <a:latin typeface="メイリオ" panose="020B0604030504040204" pitchFamily="50" charset="-128"/>
                <a:ea typeface="メイリオ" panose="020B0604030504040204" pitchFamily="50" charset="-128"/>
                <a:cs typeface="メイリオ" pitchFamily="50" charset="-128"/>
              </a:rPr>
              <a:t>　</a:t>
            </a:r>
            <a:r>
              <a:rPr lang="ja-JP" altLang="en-US" sz="2400" dirty="0">
                <a:latin typeface="メイリオ" panose="020B0604030504040204" pitchFamily="50" charset="-128"/>
                <a:ea typeface="メイリオ" panose="020B0604030504040204" pitchFamily="50" charset="-128"/>
                <a:cs typeface="メイリオ" pitchFamily="50" charset="-128"/>
              </a:rPr>
              <a:t>相談支援従事者初任者・現任研修の構造と流れを</a:t>
            </a:r>
            <a:endParaRPr lang="en-US" altLang="ja-JP" sz="2400" dirty="0">
              <a:latin typeface="メイリオ" panose="020B0604030504040204" pitchFamily="50" charset="-128"/>
              <a:ea typeface="メイリオ" panose="020B0604030504040204" pitchFamily="50" charset="-128"/>
              <a:cs typeface="メイリオ" pitchFamily="50" charset="-128"/>
            </a:endParaRPr>
          </a:p>
          <a:p>
            <a:r>
              <a:rPr lang="ja-JP" altLang="en-US" sz="2400" dirty="0">
                <a:latin typeface="メイリオ" panose="020B0604030504040204" pitchFamily="50" charset="-128"/>
                <a:ea typeface="メイリオ" panose="020B0604030504040204" pitchFamily="50" charset="-128"/>
                <a:cs typeface="メイリオ" pitchFamily="50" charset="-128"/>
              </a:rPr>
              <a:t>　再確認する。</a:t>
            </a:r>
            <a:endParaRPr lang="en-US" altLang="ja-JP" sz="2400" dirty="0">
              <a:latin typeface="メイリオ" panose="020B0604030504040204" pitchFamily="50" charset="-128"/>
              <a:ea typeface="メイリオ" panose="020B0604030504040204" pitchFamily="50" charset="-128"/>
              <a:cs typeface="メイリオ" pitchFamily="50" charset="-128"/>
            </a:endParaRPr>
          </a:p>
          <a:p>
            <a:r>
              <a:rPr lang="ja-JP" altLang="en-US" sz="2400" dirty="0">
                <a:latin typeface="メイリオ" panose="020B0604030504040204" pitchFamily="50" charset="-128"/>
                <a:ea typeface="メイリオ" panose="020B0604030504040204" pitchFamily="50" charset="-128"/>
                <a:cs typeface="メイリオ" pitchFamily="50" charset="-128"/>
              </a:rPr>
              <a:t>②</a:t>
            </a:r>
            <a:r>
              <a:rPr lang="ja-JP" altLang="en-US" sz="1000" dirty="0">
                <a:latin typeface="メイリオ" panose="020B0604030504040204" pitchFamily="50" charset="-128"/>
                <a:ea typeface="メイリオ" panose="020B0604030504040204" pitchFamily="50" charset="-128"/>
                <a:cs typeface="メイリオ" pitchFamily="50" charset="-128"/>
              </a:rPr>
              <a:t>　</a:t>
            </a:r>
            <a:r>
              <a:rPr lang="ja-JP" altLang="en-US" sz="2400" dirty="0">
                <a:latin typeface="メイリオ" panose="020B0604030504040204" pitchFamily="50" charset="-128"/>
                <a:ea typeface="メイリオ" panose="020B0604030504040204" pitchFamily="50" charset="-128"/>
                <a:cs typeface="メイリオ" pitchFamily="50" charset="-128"/>
              </a:rPr>
              <a:t>研修実施（実習含む）に向けた準備について再確認</a:t>
            </a:r>
            <a:endParaRPr lang="en-US" altLang="ja-JP" sz="2400" dirty="0">
              <a:latin typeface="メイリオ" panose="020B0604030504040204" pitchFamily="50" charset="-128"/>
              <a:ea typeface="メイリオ" panose="020B0604030504040204" pitchFamily="50" charset="-128"/>
              <a:cs typeface="メイリオ" pitchFamily="50" charset="-128"/>
            </a:endParaRPr>
          </a:p>
          <a:p>
            <a:r>
              <a:rPr lang="ja-JP" altLang="en-US" sz="2400" dirty="0">
                <a:latin typeface="メイリオ" panose="020B0604030504040204" pitchFamily="50" charset="-128"/>
                <a:ea typeface="メイリオ" panose="020B0604030504040204" pitchFamily="50" charset="-128"/>
                <a:cs typeface="メイリオ" pitchFamily="50" charset="-128"/>
              </a:rPr>
              <a:t>　する。</a:t>
            </a:r>
            <a:endParaRPr lang="en-US" altLang="ja-JP" sz="2400" dirty="0">
              <a:latin typeface="メイリオ" panose="020B0604030504040204" pitchFamily="50" charset="-128"/>
              <a:ea typeface="メイリオ" panose="020B0604030504040204" pitchFamily="50" charset="-128"/>
              <a:cs typeface="メイリオ" pitchFamily="50" charset="-128"/>
            </a:endParaRPr>
          </a:p>
        </p:txBody>
      </p:sp>
      <p:sp>
        <p:nvSpPr>
          <p:cNvPr id="9" name="スライド番号プレースホルダー 3">
            <a:extLst>
              <a:ext uri="{FF2B5EF4-FFF2-40B4-BE49-F238E27FC236}">
                <a16:creationId xmlns:a16="http://schemas.microsoft.com/office/drawing/2014/main" id="{A81C1300-29CE-4A11-954B-E9B382D198B3}"/>
              </a:ext>
            </a:extLst>
          </p:cNvPr>
          <p:cNvSpPr>
            <a:spLocks noGrp="1"/>
          </p:cNvSpPr>
          <p:nvPr>
            <p:ph type="sldNum" sz="quarter" idx="12"/>
          </p:nvPr>
        </p:nvSpPr>
        <p:spPr>
          <a:xfrm>
            <a:off x="6457950" y="6356351"/>
            <a:ext cx="2057400" cy="365125"/>
          </a:xfrm>
        </p:spPr>
        <p:txBody>
          <a:bodyPr/>
          <a:lstStyle/>
          <a:p>
            <a:fld id="{2ADEAB0B-3364-414D-832E-F3CDA843F507}" type="slidenum">
              <a:rPr kumimoji="1" lang="ja-JP" altLang="en-US" smtClean="0"/>
              <a:t>1</a:t>
            </a:fld>
            <a:endParaRPr kumimoji="1" lang="ja-JP" altLang="en-US" dirty="0"/>
          </a:p>
        </p:txBody>
      </p:sp>
      <p:sp>
        <p:nvSpPr>
          <p:cNvPr id="10" name="Rectangle 3">
            <a:extLst>
              <a:ext uri="{FF2B5EF4-FFF2-40B4-BE49-F238E27FC236}">
                <a16:creationId xmlns:a16="http://schemas.microsoft.com/office/drawing/2014/main" id="{231CAD03-EE8A-4F2A-BD6F-3E95580A3C87}"/>
              </a:ext>
            </a:extLst>
          </p:cNvPr>
          <p:cNvSpPr txBox="1">
            <a:spLocks noChangeArrowheads="1"/>
          </p:cNvSpPr>
          <p:nvPr/>
        </p:nvSpPr>
        <p:spPr bwMode="auto">
          <a:xfrm>
            <a:off x="285765" y="505123"/>
            <a:ext cx="8506002" cy="464527"/>
          </a:xfrm>
          <a:prstGeom prst="rect">
            <a:avLst/>
          </a:prstGeom>
          <a:noFill/>
          <a:ln w="9525">
            <a:noFill/>
            <a:miter lim="800000"/>
            <a:headEnd/>
            <a:tailEnd/>
          </a:ln>
        </p:spPr>
        <p:txBody>
          <a:bodyPr lIns="84035" tIns="42019" rIns="84035" bIns="42019"/>
          <a:lstStyle/>
          <a:p>
            <a:pPr algn="r">
              <a:lnSpc>
                <a:spcPct val="80000"/>
              </a:lnSpc>
              <a:spcBef>
                <a:spcPct val="20000"/>
              </a:spcBef>
              <a:defRPr/>
            </a:pPr>
            <a:r>
              <a:rPr lang="ja-JP" altLang="en-US" sz="1292" kern="0" dirty="0">
                <a:latin typeface="メイリオ" panose="020B0604030504040204" pitchFamily="50" charset="-128"/>
                <a:ea typeface="メイリオ" panose="020B0604030504040204" pitchFamily="50" charset="-128"/>
                <a:cs typeface="ＭＳ ゴシック"/>
              </a:rPr>
              <a:t>令和５年度相談支援従事者指導者養成研修会</a:t>
            </a:r>
            <a:endParaRPr lang="en-US" altLang="ja-JP" sz="1292" kern="0" dirty="0">
              <a:latin typeface="メイリオ" panose="020B0604030504040204" pitchFamily="50" charset="-128"/>
              <a:ea typeface="メイリオ" panose="020B0604030504040204" pitchFamily="50" charset="-128"/>
              <a:cs typeface="ＭＳ ゴシック"/>
            </a:endParaRPr>
          </a:p>
          <a:p>
            <a:pPr algn="r">
              <a:lnSpc>
                <a:spcPct val="80000"/>
              </a:lnSpc>
              <a:spcBef>
                <a:spcPct val="20000"/>
              </a:spcBef>
              <a:defRPr/>
            </a:pPr>
            <a:r>
              <a:rPr lang="ja-JP" altLang="en-US" sz="1292" kern="0" dirty="0">
                <a:latin typeface="メイリオ" panose="020B0604030504040204" pitchFamily="50" charset="-128"/>
                <a:ea typeface="メイリオ" panose="020B0604030504040204" pitchFamily="50" charset="-128"/>
                <a:cs typeface="ＭＳ ゴシック"/>
              </a:rPr>
              <a:t>国立障害者リハビリテーションセンター学院</a:t>
            </a:r>
            <a:endParaRPr lang="ja-JP" altLang="ja-JP" sz="1292" kern="0" dirty="0">
              <a:latin typeface="メイリオ" panose="020B0604030504040204" pitchFamily="50" charset="-128"/>
              <a:ea typeface="メイリオ" panose="020B0604030504040204" pitchFamily="50" charset="-128"/>
              <a:cs typeface="ＭＳ ゴシック"/>
            </a:endParaRPr>
          </a:p>
        </p:txBody>
      </p:sp>
    </p:spTree>
    <p:extLst>
      <p:ext uri="{BB962C8B-B14F-4D97-AF65-F5344CB8AC3E}">
        <p14:creationId xmlns:p14="http://schemas.microsoft.com/office/powerpoint/2010/main" val="3341107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254B281-7509-09C8-0403-35394297581E}"/>
              </a:ext>
            </a:extLst>
          </p:cNvPr>
          <p:cNvSpPr>
            <a:spLocks noGrp="1"/>
          </p:cNvSpPr>
          <p:nvPr>
            <p:ph type="sldNum" sz="quarter" idx="12"/>
          </p:nvPr>
        </p:nvSpPr>
        <p:spPr/>
        <p:txBody>
          <a:bodyPr/>
          <a:lstStyle/>
          <a:p>
            <a:fld id="{2ADEAB0B-3364-414D-832E-F3CDA843F507}" type="slidenum">
              <a:rPr kumimoji="1" lang="ja-JP" altLang="en-US" smtClean="0"/>
              <a:t>10</a:t>
            </a:fld>
            <a:endParaRPr kumimoji="1" lang="ja-JP" altLang="en-US"/>
          </a:p>
        </p:txBody>
      </p:sp>
      <p:sp>
        <p:nvSpPr>
          <p:cNvPr id="3" name="テキスト ボックス 2">
            <a:extLst>
              <a:ext uri="{FF2B5EF4-FFF2-40B4-BE49-F238E27FC236}">
                <a16:creationId xmlns:a16="http://schemas.microsoft.com/office/drawing/2014/main" id="{227B57A9-94C6-2E17-31F7-44D6094ACAD3}"/>
              </a:ext>
            </a:extLst>
          </p:cNvPr>
          <p:cNvSpPr txBox="1"/>
          <p:nvPr/>
        </p:nvSpPr>
        <p:spPr>
          <a:xfrm rot="20935205">
            <a:off x="549683" y="1955321"/>
            <a:ext cx="8059514" cy="3046988"/>
          </a:xfrm>
          <a:prstGeom prst="rect">
            <a:avLst/>
          </a:prstGeom>
          <a:noFill/>
        </p:spPr>
        <p:txBody>
          <a:bodyPr wrap="square">
            <a:spAutoFit/>
          </a:bodyPr>
          <a:lstStyle/>
          <a:p>
            <a:r>
              <a:rPr kumimoji="1" lang="ja-JP" altLang="en-US" sz="3200" dirty="0">
                <a:latin typeface="BIZ UDPゴシック" panose="020B0400000000000000" pitchFamily="50" charset="-128"/>
                <a:ea typeface="BIZ UDPゴシック" panose="020B0400000000000000" pitchFamily="50" charset="-128"/>
              </a:rPr>
              <a:t>支援課題からプランニングすることに演習目的を置くのではなく、あくまでインテークから、</a:t>
            </a:r>
            <a:r>
              <a:rPr kumimoji="1" lang="en-US" altLang="ja-JP" sz="3200" dirty="0">
                <a:latin typeface="BIZ UDPゴシック" panose="020B0400000000000000" pitchFamily="50" charset="-128"/>
                <a:ea typeface="BIZ UDPゴシック" panose="020B0400000000000000" pitchFamily="50" charset="-128"/>
              </a:rPr>
              <a:t>【</a:t>
            </a:r>
            <a:r>
              <a:rPr kumimoji="1" lang="ja-JP" altLang="en-US" sz="3200" dirty="0">
                <a:latin typeface="BIZ UDPゴシック" panose="020B0400000000000000" pitchFamily="50" charset="-128"/>
                <a:ea typeface="BIZ UDPゴシック" panose="020B0400000000000000" pitchFamily="50" charset="-128"/>
              </a:rPr>
              <a:t>主訴</a:t>
            </a:r>
            <a:r>
              <a:rPr kumimoji="1" lang="en-US" altLang="ja-JP" sz="3200" dirty="0">
                <a:latin typeface="BIZ UDPゴシック" panose="020B0400000000000000" pitchFamily="50" charset="-128"/>
                <a:ea typeface="BIZ UDPゴシック" panose="020B0400000000000000" pitchFamily="50" charset="-128"/>
              </a:rPr>
              <a:t>】</a:t>
            </a:r>
            <a:r>
              <a:rPr kumimoji="1" lang="ja-JP" altLang="en-US" sz="3200" dirty="0">
                <a:latin typeface="BIZ UDPゴシック" panose="020B0400000000000000" pitchFamily="50" charset="-128"/>
                <a:ea typeface="BIZ UDPゴシック" panose="020B0400000000000000" pitchFamily="50" charset="-128"/>
              </a:rPr>
              <a:t>・</a:t>
            </a:r>
            <a:r>
              <a:rPr kumimoji="1" lang="en-US" altLang="ja-JP" sz="3200" dirty="0">
                <a:latin typeface="BIZ UDPゴシック" panose="020B0400000000000000" pitchFamily="50" charset="-128"/>
                <a:ea typeface="BIZ UDPゴシック" panose="020B0400000000000000" pitchFamily="50" charset="-128"/>
              </a:rPr>
              <a:t>【</a:t>
            </a:r>
            <a:r>
              <a:rPr kumimoji="1" lang="ja-JP" altLang="en-US" sz="3200" dirty="0">
                <a:latin typeface="BIZ UDPゴシック" panose="020B0400000000000000" pitchFamily="50" charset="-128"/>
                <a:ea typeface="BIZ UDPゴシック" panose="020B0400000000000000" pitchFamily="50" charset="-128"/>
              </a:rPr>
              <a:t>情報収集</a:t>
            </a:r>
            <a:r>
              <a:rPr kumimoji="1" lang="en-US" altLang="ja-JP" sz="3200" dirty="0">
                <a:latin typeface="BIZ UDPゴシック" panose="020B0400000000000000" pitchFamily="50" charset="-128"/>
                <a:ea typeface="BIZ UDPゴシック" panose="020B0400000000000000" pitchFamily="50" charset="-128"/>
              </a:rPr>
              <a:t>】</a:t>
            </a:r>
            <a:r>
              <a:rPr kumimoji="1" lang="ja-JP" altLang="en-US" sz="3200" dirty="0">
                <a:latin typeface="BIZ UDPゴシック" panose="020B0400000000000000" pitchFamily="50" charset="-128"/>
                <a:ea typeface="BIZ UDPゴシック" panose="020B0400000000000000" pitchFamily="50" charset="-128"/>
              </a:rPr>
              <a:t>・</a:t>
            </a:r>
            <a:r>
              <a:rPr kumimoji="1" lang="en-US" altLang="ja-JP" sz="3200" dirty="0">
                <a:latin typeface="BIZ UDPゴシック" panose="020B0400000000000000" pitchFamily="50" charset="-128"/>
                <a:ea typeface="BIZ UDPゴシック" panose="020B0400000000000000" pitchFamily="50" charset="-128"/>
              </a:rPr>
              <a:t>【</a:t>
            </a:r>
            <a:r>
              <a:rPr kumimoji="1" lang="ja-JP" altLang="en-US" sz="3200" dirty="0">
                <a:latin typeface="BIZ UDPゴシック" panose="020B0400000000000000" pitchFamily="50" charset="-128"/>
                <a:ea typeface="BIZ UDPゴシック" panose="020B0400000000000000" pitchFamily="50" charset="-128"/>
              </a:rPr>
              <a:t>アセスメント（分析）</a:t>
            </a:r>
            <a:r>
              <a:rPr kumimoji="1" lang="en-US" altLang="ja-JP" sz="3200" dirty="0">
                <a:latin typeface="BIZ UDPゴシック" panose="020B0400000000000000" pitchFamily="50" charset="-128"/>
                <a:ea typeface="BIZ UDPゴシック" panose="020B0400000000000000" pitchFamily="50" charset="-128"/>
              </a:rPr>
              <a:t>】</a:t>
            </a:r>
            <a:r>
              <a:rPr kumimoji="1" lang="ja-JP" altLang="en-US" sz="3200" dirty="0">
                <a:latin typeface="BIZ UDPゴシック" panose="020B0400000000000000" pitchFamily="50" charset="-128"/>
                <a:ea typeface="BIZ UDPゴシック" panose="020B0400000000000000" pitchFamily="50" charset="-128"/>
              </a:rPr>
              <a:t>、をもって根拠ある専門的判断に基づきニーズを導き出すことを、</a:t>
            </a:r>
            <a:r>
              <a:rPr kumimoji="1" lang="en-US" altLang="ja-JP" sz="3200" b="1" i="1" dirty="0">
                <a:solidFill>
                  <a:srgbClr val="FF0000"/>
                </a:solidFill>
                <a:latin typeface="BIZ UDPゴシック" panose="020B0400000000000000" pitchFamily="50" charset="-128"/>
                <a:ea typeface="BIZ UDPゴシック" panose="020B0400000000000000" pitchFamily="50" charset="-128"/>
              </a:rPr>
              <a:t>3</a:t>
            </a:r>
            <a:r>
              <a:rPr kumimoji="1" lang="ja-JP" altLang="en-US" sz="3200" b="1" i="1" dirty="0">
                <a:solidFill>
                  <a:srgbClr val="FF0000"/>
                </a:solidFill>
                <a:latin typeface="BIZ UDPゴシック" panose="020B0400000000000000" pitchFamily="50" charset="-128"/>
                <a:ea typeface="BIZ UDPゴシック" panose="020B0400000000000000" pitchFamily="50" charset="-128"/>
              </a:rPr>
              <a:t>日目では重点に置いている。</a:t>
            </a:r>
            <a:endParaRPr lang="ja-JP" altLang="en-US" sz="3200" b="1" i="1"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7573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333375" y="136525"/>
            <a:ext cx="8582025" cy="901700"/>
          </a:xfrm>
        </p:spPr>
        <p:style>
          <a:lnRef idx="3">
            <a:schemeClr val="lt1"/>
          </a:lnRef>
          <a:fillRef idx="1">
            <a:schemeClr val="accent6"/>
          </a:fillRef>
          <a:effectRef idx="1">
            <a:schemeClr val="accent6"/>
          </a:effectRef>
          <a:fontRef idx="minor">
            <a:schemeClr val="lt1"/>
          </a:fontRef>
        </p:style>
        <p:txBody>
          <a:bodyPr>
            <a:normAutofit/>
          </a:bodyPr>
          <a:lstStyle/>
          <a:p>
            <a:pPr algn="ctr"/>
            <a:r>
              <a:rPr kumimoji="1" lang="ja-JP" altLang="en-US" sz="3600" b="1" dirty="0"/>
              <a:t>４日目（モデル事例による演習）</a:t>
            </a:r>
            <a:br>
              <a:rPr kumimoji="1" lang="en-US" altLang="ja-JP" sz="3600" b="1" dirty="0"/>
            </a:br>
            <a:r>
              <a:rPr lang="ja-JP" altLang="en-US" sz="2000" b="1"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a:t>
            </a:r>
            <a:r>
              <a:rPr lang="en-US" altLang="ja-JP" sz="20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2000" b="1"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目標の設定と計画作成</a:t>
            </a:r>
            <a:r>
              <a:rPr lang="en-US" altLang="ja-JP" sz="2000" b="1"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endParaRPr kumimoji="1" lang="ja-JP" altLang="en-US" sz="20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550446" y="1104901"/>
            <a:ext cx="8286751" cy="5448300"/>
          </a:xfrm>
        </p:spPr>
        <p:txBody>
          <a:bodyPr>
            <a:normAutofit fontScale="85000" lnSpcReduction="20000"/>
          </a:bodyPr>
          <a:lstStyle/>
          <a:p>
            <a:pPr marL="0" indent="0">
              <a:buNone/>
            </a:pPr>
            <a:r>
              <a:rPr lang="en-US" altLang="ja-JP" sz="2800" b="0" i="0" u="none" strike="noStrike" baseline="0" dirty="0">
                <a:solidFill>
                  <a:srgbClr val="0070C0"/>
                </a:solidFill>
                <a:latin typeface="ＭＳ ゴシック" panose="020B0609070205080204" pitchFamily="49" charset="-128"/>
                <a:ea typeface="ＭＳ ゴシック" panose="020B0609070205080204" pitchFamily="49" charset="-128"/>
              </a:rPr>
              <a:t>【</a:t>
            </a:r>
            <a:r>
              <a:rPr lang="ja-JP" altLang="en-US" sz="2800" b="0" i="0" u="none" strike="noStrike" baseline="0" dirty="0">
                <a:solidFill>
                  <a:srgbClr val="0070C0"/>
                </a:solidFill>
                <a:latin typeface="ＭＳ ゴシック" panose="020B0609070205080204" pitchFamily="49" charset="-128"/>
                <a:ea typeface="ＭＳ ゴシック" panose="020B0609070205080204" pitchFamily="49" charset="-128"/>
              </a:rPr>
              <a:t>獲得目標</a:t>
            </a:r>
            <a:r>
              <a:rPr lang="en-US" altLang="ja-JP" sz="2800" b="0" i="0" u="none" strike="noStrike" baseline="0" dirty="0">
                <a:solidFill>
                  <a:srgbClr val="0070C0"/>
                </a:solidFill>
                <a:latin typeface="ＭＳ ゴシック" panose="020B0609070205080204" pitchFamily="49" charset="-128"/>
                <a:ea typeface="ＭＳ ゴシック" panose="020B0609070205080204" pitchFamily="49" charset="-128"/>
              </a:rPr>
              <a:t>】</a:t>
            </a:r>
          </a:p>
          <a:p>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基本相談支援を基盤とした</a:t>
            </a:r>
            <a:r>
              <a:rPr lang="ja-JP" altLang="en-US"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計画相談支援の実際について</a:t>
            </a:r>
            <a:endParaRPr lang="en-US" altLang="ja-JP"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0" indent="0">
              <a:buNone/>
            </a:pPr>
            <a:r>
              <a:rPr lang="ja-JP" altLang="en-US"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修得</a:t>
            </a:r>
            <a:endParaRPr lang="en-US" altLang="ja-JP"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本人の意向とニーズを踏まえた目標設定と目標を実現す</a:t>
            </a:r>
            <a:endParaRPr lang="en-US" altLang="ja-JP"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るための</a:t>
            </a:r>
            <a:r>
              <a:rPr lang="ja-JP" altLang="en-US"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サービス等利用計画等の作成技術</a:t>
            </a: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を修得</a:t>
            </a:r>
            <a:endParaRPr lang="en-US" altLang="ja-JP"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より適切で質の高いサービスを提供するためにはサービ</a:t>
            </a:r>
            <a:endParaRPr lang="en-US" altLang="ja-JP"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ス等利用計画と</a:t>
            </a:r>
            <a:r>
              <a:rPr lang="ja-JP" altLang="en-US"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個別支援計画等との連動</a:t>
            </a: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を理解</a:t>
            </a:r>
            <a:endParaRPr lang="en-US" altLang="ja-JP"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他の多様な職種とのアセスメント結果の共有やサービス</a:t>
            </a:r>
            <a:endParaRPr lang="en-US" altLang="ja-JP" sz="2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等利用計画の原案に対する専門的見知からの意見収集の意</a:t>
            </a:r>
            <a:endParaRPr lang="en-US" altLang="ja-JP"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義を理解し、</a:t>
            </a:r>
            <a:r>
              <a:rPr lang="ja-JP" altLang="en-US"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サービス担当者等による会議の開催に係る具</a:t>
            </a:r>
            <a:endParaRPr lang="en-US" altLang="ja-JP"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0" indent="0">
              <a:buNone/>
            </a:pPr>
            <a:r>
              <a:rPr lang="ja-JP" altLang="en-US" sz="28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体的な方法</a:t>
            </a:r>
            <a:r>
              <a:rPr lang="ja-JP" altLang="en-US" sz="2800" b="0" i="0" u="none" strike="noStrike" baseline="0" dirty="0">
                <a:latin typeface="ＭＳ ゴシック" panose="020B0609070205080204" pitchFamily="49" charset="-128"/>
                <a:ea typeface="ＭＳ ゴシック" panose="020B0609070205080204" pitchFamily="49" charset="-128"/>
              </a:rPr>
              <a:t>を修得	</a:t>
            </a:r>
          </a:p>
          <a:p>
            <a:endParaRPr kumimoji="1" lang="ja-JP" altLang="en-US" dirty="0"/>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11</a:t>
            </a:fld>
            <a:endParaRPr kumimoji="1" lang="ja-JP" altLang="en-US"/>
          </a:p>
        </p:txBody>
      </p:sp>
      <p:sp>
        <p:nvSpPr>
          <p:cNvPr id="5" name="テキスト ボックス 4">
            <a:extLst>
              <a:ext uri="{FF2B5EF4-FFF2-40B4-BE49-F238E27FC236}">
                <a16:creationId xmlns:a16="http://schemas.microsoft.com/office/drawing/2014/main" id="{DD400868-5864-40CE-8DD6-7461811B9842}"/>
              </a:ext>
            </a:extLst>
          </p:cNvPr>
          <p:cNvSpPr txBox="1"/>
          <p:nvPr/>
        </p:nvSpPr>
        <p:spPr>
          <a:xfrm>
            <a:off x="183303" y="642458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令和４年３月３１日 </a:t>
            </a: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73673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66675"/>
            <a:ext cx="7886700" cy="952501"/>
          </a:xfrm>
        </p:spPr>
        <p:style>
          <a:lnRef idx="3">
            <a:schemeClr val="lt1"/>
          </a:lnRef>
          <a:fillRef idx="1">
            <a:schemeClr val="accent6"/>
          </a:fillRef>
          <a:effectRef idx="1">
            <a:schemeClr val="accent6"/>
          </a:effectRef>
          <a:fontRef idx="minor">
            <a:schemeClr val="lt1"/>
          </a:fontRef>
        </p:style>
        <p:txBody>
          <a:bodyPr>
            <a:normAutofit fontScale="90000"/>
          </a:bodyPr>
          <a:lstStyle/>
          <a:p>
            <a:pPr algn="ctr"/>
            <a:r>
              <a:rPr lang="ja-JP" altLang="en-US" sz="3600" b="1" dirty="0"/>
              <a:t>４</a:t>
            </a:r>
            <a:r>
              <a:rPr kumimoji="1" lang="ja-JP" altLang="en-US" sz="3600" b="1" dirty="0"/>
              <a:t>日目（モデル事例による演習）</a:t>
            </a:r>
            <a:br>
              <a:rPr kumimoji="1" lang="en-US" altLang="ja-JP" sz="3600" b="1" dirty="0"/>
            </a:br>
            <a:r>
              <a:rPr kumimoji="1" lang="ja-JP" altLang="en-US" sz="3600" b="1" dirty="0">
                <a:solidFill>
                  <a:schemeClr val="tx1"/>
                </a:solidFill>
                <a:effectLst>
                  <a:outerShdw blurRad="38100" dist="38100" dir="2700000" algn="tl">
                    <a:srgbClr val="000000">
                      <a:alpha val="43137"/>
                    </a:srgbClr>
                  </a:outerShdw>
                </a:effectLst>
              </a:rPr>
              <a:t>演習</a:t>
            </a:r>
            <a:r>
              <a:rPr kumimoji="1" lang="ja-JP" altLang="en-US" sz="360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内容</a:t>
            </a:r>
            <a:endParaRPr kumimoji="1" lang="ja-JP" altLang="en-US" sz="36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093788"/>
            <a:ext cx="8505824" cy="5445125"/>
          </a:xfrm>
        </p:spPr>
        <p:txBody>
          <a:bodyPr>
            <a:normAutofit fontScale="55000" lnSpcReduction="20000"/>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講義</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p>
          <a:p>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利用者及び家族の</a:t>
            </a:r>
            <a:r>
              <a:rPr lang="ja-JP" altLang="en-US" sz="2800" b="1" i="0" u="sng" strike="noStrike" baseline="0" dirty="0">
                <a:solidFill>
                  <a:srgbClr val="000000"/>
                </a:solidFill>
                <a:latin typeface="ＭＳ ゴシック" panose="020B0609070205080204" pitchFamily="49" charset="-128"/>
                <a:ea typeface="ＭＳ ゴシック" panose="020B0609070205080204" pitchFamily="49" charset="-128"/>
              </a:rPr>
              <a:t>生活に対する意向</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及び</a:t>
            </a:r>
            <a:r>
              <a:rPr lang="ja-JP" altLang="en-US" sz="2800" b="1" i="0" u="sng" strike="noStrike" baseline="0" dirty="0">
                <a:solidFill>
                  <a:srgbClr val="000000"/>
                </a:solidFill>
                <a:latin typeface="ＭＳ ゴシック" panose="020B0609070205080204" pitchFamily="49" charset="-128"/>
                <a:ea typeface="ＭＳ ゴシック" panose="020B0609070205080204" pitchFamily="49" charset="-128"/>
              </a:rPr>
              <a:t>総合的な援助の方針を記載するに当たっての</a:t>
            </a:r>
            <a:r>
              <a:rPr lang="ja-JP" altLang="en-US" b="1" u="sng" dirty="0">
                <a:solidFill>
                  <a:srgbClr val="000000"/>
                </a:solidFill>
                <a:latin typeface="ＭＳ ゴシック" panose="020B0609070205080204" pitchFamily="49" charset="-128"/>
                <a:ea typeface="ＭＳ ゴシック" panose="020B0609070205080204" pitchFamily="49" charset="-128"/>
              </a:rPr>
              <a:t>留意</a:t>
            </a:r>
            <a:r>
              <a:rPr lang="ja-JP" altLang="en-US" sz="2800" b="1" i="0" u="sng" strike="noStrike" baseline="0" dirty="0">
                <a:solidFill>
                  <a:srgbClr val="000000"/>
                </a:solidFill>
                <a:latin typeface="ＭＳ ゴシック" panose="020B0609070205080204" pitchFamily="49" charset="-128"/>
                <a:ea typeface="ＭＳ ゴシック" panose="020B0609070205080204" pitchFamily="49" charset="-128"/>
              </a:rPr>
              <a:t>点</a:t>
            </a:r>
            <a:endParaRPr lang="en-US" altLang="ja-JP" sz="2800" b="1" i="0" u="sng"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300" b="1" i="0" u="none" strike="noStrike" baseline="0" dirty="0">
                <a:latin typeface="ＭＳ ゴシック" panose="020B0609070205080204" pitchFamily="49" charset="-128"/>
                <a:ea typeface="ＭＳ ゴシック" panose="020B0609070205080204" pitchFamily="49" charset="-128"/>
              </a:rPr>
              <a:t>アセスメントから導いた</a:t>
            </a:r>
            <a:r>
              <a:rPr lang="ja-JP" altLang="en-US" sz="3300"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ニーズを解決するため</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の視点と達成するための目標の関係</a:t>
            </a:r>
          </a:p>
          <a:p>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計画の策定の視点と手順は、本人のエンパワメントを意識しつつ、</a:t>
            </a:r>
            <a:r>
              <a:rPr lang="ja-JP" altLang="en-US" sz="2800" b="1" i="0" u="none" strike="noStrike" baseline="0" dirty="0">
                <a:solidFill>
                  <a:srgbClr val="FF0000"/>
                </a:solidFill>
                <a:latin typeface="ＭＳ ゴシック" panose="020B0609070205080204" pitchFamily="49" charset="-128"/>
                <a:ea typeface="ＭＳ ゴシック" panose="020B0609070205080204" pitchFamily="49" charset="-128"/>
              </a:rPr>
              <a:t>①本人の力（ストレン</a:t>
            </a:r>
            <a:endParaRPr lang="en-US" altLang="ja-JP" sz="2800" b="1" i="0" u="none" strike="noStrike" baseline="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b="1" dirty="0">
                <a:solidFill>
                  <a:srgbClr val="FF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FF0000"/>
                </a:solidFill>
                <a:latin typeface="ＭＳ ゴシック" panose="020B0609070205080204" pitchFamily="49" charset="-128"/>
                <a:ea typeface="ＭＳ ゴシック" panose="020B0609070205080204" pitchFamily="49" charset="-128"/>
              </a:rPr>
              <a:t>グス）の発揮と活用、②一般社会・生活資源の活用、③諸制度（医療・年金・就労・教</a:t>
            </a:r>
            <a:endParaRPr lang="en-US" altLang="ja-JP" sz="2800" b="1" i="0" u="none" strike="noStrike" baseline="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b="1" dirty="0">
                <a:solidFill>
                  <a:srgbClr val="FF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FF0000"/>
                </a:solidFill>
                <a:latin typeface="ＭＳ ゴシック" panose="020B0609070205080204" pitchFamily="49" charset="-128"/>
                <a:ea typeface="ＭＳ ゴシック" panose="020B0609070205080204" pitchFamily="49" charset="-128"/>
              </a:rPr>
              <a:t>育・生活保護等）の活用、④障害福祉サービスの活用、⑤満たされないニーズの確認とそ</a:t>
            </a:r>
            <a:endParaRPr lang="en-US" altLang="ja-JP" sz="2800" b="1" i="0" u="none" strike="noStrike" baseline="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2800" b="1" i="0" u="none" strike="noStrike" baseline="0" dirty="0">
                <a:solidFill>
                  <a:srgbClr val="FF0000"/>
                </a:solidFill>
                <a:latin typeface="ＭＳ ゴシック" panose="020B0609070205080204" pitchFamily="49" charset="-128"/>
                <a:ea typeface="ＭＳ ゴシック" panose="020B0609070205080204" pitchFamily="49" charset="-128"/>
              </a:rPr>
              <a:t>　れを満たす社会資源開発・地域づくり等、⑥制度・政策改革等</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、を基本とする意味を理解</a:t>
            </a:r>
          </a:p>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演習</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p>
          <a:p>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インフォーマルサービスも含めた社会資源の種類及び内容を理解するとともに、イフォー</a:t>
            </a: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1" dirty="0">
                <a:solidFill>
                  <a:srgbClr val="00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マルサービスの活用も含めた支援内容の作成一連の支援計画作成の手法・技術を修得</a:t>
            </a:r>
          </a:p>
          <a:p>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サービス担当者会議を開催の事前の準備や開催当日の準備などを理解し、会議の進行の手</a:t>
            </a: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1" dirty="0">
                <a:solidFill>
                  <a:srgbClr val="00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法等を習得</a:t>
            </a:r>
          </a:p>
          <a:p>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模擬サービス担当者会議を行い会議進行の手法・技術を修得</a:t>
            </a: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サービス担当者会議は、利用者及び家族並びにサービス提供事業者も含め、利用者を支援</a:t>
            </a: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1" dirty="0">
                <a:solidFill>
                  <a:srgbClr val="00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していくための方向性を定める場であることから、相談支援専門員によるアセスメントの結</a:t>
            </a: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　果を共有することの重要性を理解する。サービス等利用計画と個別支援計画等との内容の整</a:t>
            </a: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1" dirty="0">
                <a:solidFill>
                  <a:srgbClr val="00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合性を確認することの重要性を理解する。</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12</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令和４年３月３１日 </a:t>
            </a: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1888496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6"/>
          </a:fillRef>
          <a:effectRef idx="1">
            <a:schemeClr val="accent6"/>
          </a:effectRef>
          <a:fontRef idx="minor">
            <a:schemeClr val="lt1"/>
          </a:fontRef>
        </p:style>
        <p:txBody>
          <a:bodyPr>
            <a:normAutofit/>
          </a:bodyPr>
          <a:lstStyle/>
          <a:p>
            <a:pPr algn="ctr"/>
            <a:r>
              <a:rPr lang="ja-JP" altLang="en-US" sz="3600" b="1" dirty="0"/>
              <a:t>４</a:t>
            </a:r>
            <a:r>
              <a:rPr kumimoji="1" lang="ja-JP" altLang="en-US" sz="3600" b="1" dirty="0"/>
              <a:t>日目（モデル事例による演習）</a:t>
            </a:r>
            <a:br>
              <a:rPr kumimoji="1" lang="en-US" altLang="ja-JP" sz="3600" b="1" dirty="0"/>
            </a:br>
            <a:r>
              <a:rPr lang="ja-JP" altLang="en-US" sz="20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a:t>
            </a:r>
            <a:r>
              <a:rPr lang="en-US" altLang="ja-JP" sz="200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2000" b="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評価及び終結</a:t>
            </a:r>
            <a:r>
              <a:rPr lang="en-US" altLang="ja-JP" sz="20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endParaRPr kumimoji="1" lang="ja-JP" altLang="en-US" sz="20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093788"/>
            <a:ext cx="8505824" cy="5445125"/>
          </a:xfrm>
        </p:spPr>
        <p:txBody>
          <a:bodyPr>
            <a:normAutofit/>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獲得目標</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p>
          <a:p>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基本相談支援を基盤とした</a:t>
            </a:r>
            <a:r>
              <a:rPr lang="ja-JP" altLang="en-US"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計画相談支援の実際</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について修得</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ケアマネジメントプロセスにおける</a:t>
            </a:r>
            <a:r>
              <a:rPr lang="ja-JP" altLang="en-US"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モニタリングの意義・目的や多職種との連携</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によるサービス実施の効果を検証することの重要性を理解</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また、</a:t>
            </a:r>
            <a:r>
              <a:rPr lang="ja-JP" altLang="en-US"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検証の結果、支援が終結</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されることの意義と留意すべきことについて理解	</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13</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令和４年３月３１日 </a:t>
            </a: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658619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6"/>
          </a:fillRef>
          <a:effectRef idx="1">
            <a:schemeClr val="accent6"/>
          </a:effectRef>
          <a:fontRef idx="minor">
            <a:schemeClr val="lt1"/>
          </a:fontRef>
        </p:style>
        <p:txBody>
          <a:bodyPr>
            <a:normAutofit fontScale="90000"/>
          </a:bodyPr>
          <a:lstStyle/>
          <a:p>
            <a:pPr algn="ctr"/>
            <a:r>
              <a:rPr lang="ja-JP" altLang="en-US" sz="3600" b="1" dirty="0"/>
              <a:t>４</a:t>
            </a:r>
            <a:r>
              <a:rPr kumimoji="1" lang="ja-JP" altLang="en-US" sz="3600" b="1" dirty="0"/>
              <a:t>日目（モデル事例による演習）</a:t>
            </a:r>
            <a:br>
              <a:rPr kumimoji="1" lang="en-US" altLang="ja-JP" sz="3600" b="1" dirty="0"/>
            </a:br>
            <a:r>
              <a:rPr kumimoji="1" lang="ja-JP" altLang="en-US" sz="32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演習内容</a:t>
            </a:r>
            <a:endParaRPr kumimoji="1" lang="ja-JP" altLang="en-US" sz="32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093788"/>
            <a:ext cx="8505824" cy="5445125"/>
          </a:xfrm>
        </p:spPr>
        <p:txBody>
          <a:bodyPr>
            <a:normAutofit/>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講義・</a:t>
            </a:r>
            <a:r>
              <a:rPr lang="ja-JP" altLang="en-US" b="1" dirty="0">
                <a:solidFill>
                  <a:srgbClr val="000000"/>
                </a:solidFill>
                <a:latin typeface="ＭＳ ゴシック" panose="020B0609070205080204" pitchFamily="49" charset="-128"/>
                <a:ea typeface="ＭＳ ゴシック" panose="020B0609070205080204" pitchFamily="49" charset="-128"/>
              </a:rPr>
              <a:t>演習</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ja-JP" altLang="en-US" sz="1800" b="0" i="0" u="none" strike="noStrike" baseline="0" dirty="0">
              <a:latin typeface="Wingdings" panose="05000000000000000000" pitchFamily="2" charset="2"/>
            </a:endParaRPr>
          </a:p>
          <a:p>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利用者及びその家族、サービス担当者等との継続的な連絡や、</a:t>
            </a:r>
            <a:r>
              <a:rPr lang="ja-JP" altLang="en-US" sz="2000" b="0" i="0" u="none"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居宅を訪問し利用者と面接する</a:t>
            </a:r>
            <a:r>
              <a:rPr lang="ja-JP" altLang="en-US" sz="2000" b="0"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ことの意味を理解する</a:t>
            </a:r>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ための演習</a:t>
            </a:r>
          </a:p>
          <a:p>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演習により</a:t>
            </a:r>
            <a:r>
              <a:rPr lang="ja-JP" altLang="en-US" sz="2000" b="0" i="0" u="sng" strike="noStrike" baseline="0"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モニタリングにおける視点や手法</a:t>
            </a:r>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、状況の変化への対応の技術を修得</a:t>
            </a:r>
          </a:p>
          <a:p>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モニタリング結果の記録作成の意味と、記録に当たっての留意点を理解するための講義を行い、演習により手法を修得する。</a:t>
            </a:r>
          </a:p>
          <a:p>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評価表等を活用し目標に対する</a:t>
            </a:r>
            <a:r>
              <a:rPr lang="ja-JP" altLang="en-US" sz="2000" b="0" i="0" u="sng" strike="noStrike" baseline="0"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各サービスの達成度（効果）の検証の必要性を理解</a:t>
            </a:r>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し評価手法を修得</a:t>
            </a:r>
          </a:p>
          <a:p>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相談支援従事者の共依存を避け、自立支援を進める上で、</a:t>
            </a:r>
            <a:r>
              <a:rPr lang="ja-JP" altLang="en-US" sz="2000" b="0" i="0" u="sng" strike="noStrike" baseline="0"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相談支援の終結とセルフケアマネジメントへの移行の重要性について理解</a:t>
            </a:r>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し、その作成支援についての講義を行う。</a:t>
            </a:r>
          </a:p>
          <a:p>
            <a:r>
              <a:rPr lang="ja-JP" altLang="en-US" sz="2000" b="0" i="0" u="none" strike="noStrike" baseline="0" dirty="0">
                <a:solidFill>
                  <a:srgbClr val="000000"/>
                </a:solidFill>
                <a:latin typeface="ＭＳ ゴシック" panose="020B0609070205080204" pitchFamily="49" charset="-128"/>
                <a:ea typeface="ＭＳ ゴシック" panose="020B0609070205080204" pitchFamily="49" charset="-128"/>
              </a:rPr>
              <a:t>サービス等利用計画等の再作成を行う方法について講義により理解し、演習により技術を修得</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	</a:t>
            </a: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令和４年３月３１日 </a:t>
            </a: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
        <p:nvSpPr>
          <p:cNvPr id="6" name="四角形: 角を丸くする 5">
            <a:extLst>
              <a:ext uri="{FF2B5EF4-FFF2-40B4-BE49-F238E27FC236}">
                <a16:creationId xmlns:a16="http://schemas.microsoft.com/office/drawing/2014/main" id="{9A8ABCEB-3611-4E22-A91E-120F4CD5B5C8}"/>
              </a:ext>
            </a:extLst>
          </p:cNvPr>
          <p:cNvSpPr/>
          <p:nvPr/>
        </p:nvSpPr>
        <p:spPr>
          <a:xfrm>
            <a:off x="3248351" y="5819144"/>
            <a:ext cx="4629150" cy="72294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実習ガイダンス	</a:t>
            </a:r>
          </a:p>
          <a:p>
            <a:pPr algn="ctr"/>
            <a:r>
              <a:rPr kumimoji="1" lang="ja-JP" altLang="en-US" b="1" dirty="0"/>
              <a:t>（最後に実践研究の実地教育の説明）</a:t>
            </a:r>
            <a:endParaRPr kumimoji="1" lang="en-US" altLang="ja-JP" b="1" dirty="0"/>
          </a:p>
        </p:txBody>
      </p:sp>
    </p:spTree>
    <p:extLst>
      <p:ext uri="{BB962C8B-B14F-4D97-AF65-F5344CB8AC3E}">
        <p14:creationId xmlns:p14="http://schemas.microsoft.com/office/powerpoint/2010/main" val="1581672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F957A0F-A1F2-4CB7-9417-4362A2D5C570}"/>
              </a:ext>
            </a:extLst>
          </p:cNvPr>
          <p:cNvSpPr>
            <a:spLocks noGrp="1"/>
          </p:cNvSpPr>
          <p:nvPr>
            <p:ph idx="1"/>
          </p:nvPr>
        </p:nvSpPr>
        <p:spPr>
          <a:xfrm>
            <a:off x="628650" y="1825625"/>
            <a:ext cx="7886700" cy="4667250"/>
          </a:xfrm>
        </p:spPr>
        <p:txBody>
          <a:bodyPr>
            <a:normAutofit fontScale="85000" lnSpcReduction="20000"/>
          </a:bodyPr>
          <a:lstStyle/>
          <a:p>
            <a:endParaRPr lang="ja-JP" altLang="en-US" sz="1800" b="0" i="0" u="none" strike="noStrike" baseline="0" dirty="0">
              <a:latin typeface="Wingdings" panose="05000000000000000000" pitchFamily="2" charset="2"/>
            </a:endParaRP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１．障害福祉サービス等を利用する障害児者への居宅訪</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　問を行い、面接し情報を収集し、相談支援専門員とし</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　てのアセスメントを実施する。</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　①面接による情報収集</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　②情報からアセスメントしニーズを把握</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dirty="0">
                <a:solidFill>
                  <a:srgbClr val="000000"/>
                </a:solidFill>
                <a:latin typeface="ＭＳ ゴシック" panose="020B0609070205080204" pitchFamily="49" charset="-128"/>
                <a:ea typeface="ＭＳ ゴシック" panose="020B0609070205080204" pitchFamily="49" charset="-128"/>
              </a:rPr>
              <a:t>　</a:t>
            </a:r>
            <a:endParaRPr lang="ja-JP" altLang="en-US" b="0" i="0" u="none" strike="noStrike" baseline="0" dirty="0">
              <a:latin typeface="ＭＳ ゴシック" panose="020B0609070205080204" pitchFamily="49" charset="-128"/>
              <a:ea typeface="ＭＳ ゴシック" panose="020B0609070205080204" pitchFamily="49" charset="-128"/>
            </a:endParaRP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２．地域（市町村・障害保健福祉圏域等）における地域</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dirty="0">
                <a:solidFill>
                  <a:srgbClr val="000000"/>
                </a:solidFill>
                <a:latin typeface="ＭＳ ゴシック" panose="020B0609070205080204" pitchFamily="49" charset="-128"/>
                <a:ea typeface="ＭＳ ゴシック" panose="020B0609070205080204" pitchFamily="49" charset="-128"/>
              </a:rPr>
              <a:t>　</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資源（公的機関、障害福祉サービス・障害児支援サー</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dirty="0">
                <a:solidFill>
                  <a:srgbClr val="000000"/>
                </a:solidFill>
                <a:latin typeface="ＭＳ ゴシック" panose="020B0609070205080204" pitchFamily="49" charset="-128"/>
                <a:ea typeface="ＭＳ ゴシック" panose="020B0609070205080204" pitchFamily="49" charset="-128"/>
              </a:rPr>
              <a:t>　</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ビス提供事業所、（自立支援）協議会）など）に関す</a:t>
            </a:r>
            <a:endPar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dirty="0">
                <a:solidFill>
                  <a:srgbClr val="000000"/>
                </a:solidFill>
                <a:latin typeface="ＭＳ ゴシック" panose="020B0609070205080204" pitchFamily="49" charset="-128"/>
                <a:ea typeface="ＭＳ ゴシック" panose="020B0609070205080204" pitchFamily="49" charset="-128"/>
              </a:rPr>
              <a:t>　</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る情報を収集し、所定の書式に記録する。</a:t>
            </a: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	</a:t>
            </a:r>
          </a:p>
          <a:p>
            <a:endParaRPr kumimoji="1" lang="ja-JP" altLang="en-US" dirty="0"/>
          </a:p>
        </p:txBody>
      </p:sp>
      <p:sp>
        <p:nvSpPr>
          <p:cNvPr id="4" name="スライド番号プレースホルダー 3">
            <a:extLst>
              <a:ext uri="{FF2B5EF4-FFF2-40B4-BE49-F238E27FC236}">
                <a16:creationId xmlns:a16="http://schemas.microsoft.com/office/drawing/2014/main" id="{7FC158D1-F30F-4779-90AE-FA9105F3C2FA}"/>
              </a:ext>
            </a:extLst>
          </p:cNvPr>
          <p:cNvSpPr>
            <a:spLocks noGrp="1"/>
          </p:cNvSpPr>
          <p:nvPr>
            <p:ph type="sldNum" sz="quarter" idx="12"/>
          </p:nvPr>
        </p:nvSpPr>
        <p:spPr/>
        <p:txBody>
          <a:bodyPr/>
          <a:lstStyle/>
          <a:p>
            <a:fld id="{2ADEAB0B-3364-414D-832E-F3CDA843F507}" type="slidenum">
              <a:rPr kumimoji="1" lang="ja-JP" altLang="en-US" smtClean="0"/>
              <a:t>15</a:t>
            </a:fld>
            <a:endParaRPr kumimoji="1" lang="ja-JP" altLang="en-US"/>
          </a:p>
        </p:txBody>
      </p:sp>
      <p:sp>
        <p:nvSpPr>
          <p:cNvPr id="5" name="タイトル 1">
            <a:extLst>
              <a:ext uri="{FF2B5EF4-FFF2-40B4-BE49-F238E27FC236}">
                <a16:creationId xmlns:a16="http://schemas.microsoft.com/office/drawing/2014/main" id="{657F95DC-7CDD-4FA8-AC19-69514D767796}"/>
              </a:ext>
            </a:extLst>
          </p:cNvPr>
          <p:cNvSpPr>
            <a:spLocks noGrp="1"/>
          </p:cNvSpPr>
          <p:nvPr>
            <p:ph type="title"/>
          </p:nvPr>
        </p:nvSpPr>
        <p:spPr>
          <a:xfrm>
            <a:off x="628650" y="365125"/>
            <a:ext cx="7886700" cy="1325563"/>
          </a:xfrm>
          <a:solidFill>
            <a:schemeClr val="accent2">
              <a:lumMod val="60000"/>
              <a:lumOff val="40000"/>
            </a:schemeClr>
          </a:solidFill>
        </p:spPr>
        <p:txBody>
          <a:bodyPr>
            <a:normAutofit/>
          </a:bodyPr>
          <a:lstStyle/>
          <a:p>
            <a:pPr algn="ctr"/>
            <a:r>
              <a:rPr lang="ja-JP" altLang="en-US" b="1" dirty="0"/>
              <a:t>実習</a:t>
            </a:r>
            <a:r>
              <a:rPr kumimoji="1" lang="ja-JP" altLang="en-US" b="1" dirty="0"/>
              <a:t>（実践事例）　</a:t>
            </a:r>
            <a:r>
              <a:rPr lang="ja-JP" altLang="en-US" b="1" dirty="0"/>
              <a:t>１</a:t>
            </a:r>
            <a:r>
              <a:rPr kumimoji="1" lang="ja-JP" altLang="en-US" b="1" dirty="0"/>
              <a:t>回目</a:t>
            </a:r>
          </a:p>
        </p:txBody>
      </p:sp>
      <p:pic>
        <p:nvPicPr>
          <p:cNvPr id="6" name="図 5">
            <a:extLst>
              <a:ext uri="{FF2B5EF4-FFF2-40B4-BE49-F238E27FC236}">
                <a16:creationId xmlns:a16="http://schemas.microsoft.com/office/drawing/2014/main" id="{6FFBC007-F003-4127-A974-8617A7D599C9}"/>
              </a:ext>
            </a:extLst>
          </p:cNvPr>
          <p:cNvPicPr>
            <a:picLocks noChangeAspect="1"/>
          </p:cNvPicPr>
          <p:nvPr/>
        </p:nvPicPr>
        <p:blipFill>
          <a:blip r:embed="rId3"/>
          <a:stretch>
            <a:fillRect/>
          </a:stretch>
        </p:blipFill>
        <p:spPr>
          <a:xfrm>
            <a:off x="508323" y="6356351"/>
            <a:ext cx="7193903" cy="323116"/>
          </a:xfrm>
          <a:prstGeom prst="rect">
            <a:avLst/>
          </a:prstGeom>
        </p:spPr>
      </p:pic>
    </p:spTree>
    <p:extLst>
      <p:ext uri="{BB962C8B-B14F-4D97-AF65-F5344CB8AC3E}">
        <p14:creationId xmlns:p14="http://schemas.microsoft.com/office/powerpoint/2010/main" val="1416712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9801" y="641606"/>
            <a:ext cx="8764398" cy="6079870"/>
          </a:xfrm>
          <a:prstGeom prst="rect">
            <a:avLst/>
          </a:prstGeom>
          <a:noFill/>
          <a:ln>
            <a:solidFill>
              <a:schemeClr val="accent1"/>
            </a:solidFill>
          </a:ln>
        </p:spPr>
        <p:txBody>
          <a:bodyPr wrap="square" rtlCol="0">
            <a:spAutoFit/>
          </a:bodyPr>
          <a:lstStyle/>
          <a:p>
            <a:pPr>
              <a:lnSpc>
                <a:spcPts val="2550"/>
              </a:lnSpc>
            </a:pPr>
            <a:r>
              <a:rPr lang="ja-JP" altLang="en-US" b="1" dirty="0">
                <a:solidFill>
                  <a:srgbClr val="FF0000"/>
                </a:solidFill>
                <a:latin typeface="メイリオ" panose="020B0604030504040204" pitchFamily="50" charset="-128"/>
                <a:ea typeface="メイリオ" panose="020B0604030504040204" pitchFamily="50" charset="-128"/>
              </a:rPr>
              <a:t>　</a:t>
            </a:r>
            <a:r>
              <a:rPr lang="en-US" altLang="ja-JP" sz="1500" b="1" dirty="0">
                <a:latin typeface="メイリオ" panose="020B0604030504040204" pitchFamily="50" charset="-128"/>
                <a:ea typeface="メイリオ" panose="020B0604030504040204" pitchFamily="50" charset="-128"/>
              </a:rPr>
              <a:t>『</a:t>
            </a:r>
            <a:r>
              <a:rPr lang="ja-JP" altLang="en-US" sz="1500" b="1" dirty="0">
                <a:latin typeface="メイリオ" panose="020B0604030504040204" pitchFamily="50" charset="-128"/>
                <a:ea typeface="メイリオ" panose="020B0604030504040204" pitchFamily="50" charset="-128"/>
              </a:rPr>
              <a:t>導入では、緊張なくモデル事例演習を振り返り、採点するような内容ではないことを伝え、安心して一緒の時間を共有することを先ず伝え、受講生との関係性の構築を図る</a:t>
            </a:r>
            <a:r>
              <a:rPr lang="en-US" altLang="ja-JP" sz="1500" b="1" dirty="0">
                <a:latin typeface="メイリオ" panose="020B0604030504040204" pitchFamily="50" charset="-128"/>
                <a:ea typeface="メイリオ" panose="020B0604030504040204" pitchFamily="50" charset="-128"/>
              </a:rPr>
              <a:t>』</a:t>
            </a:r>
          </a:p>
          <a:p>
            <a:pPr>
              <a:lnSpc>
                <a:spcPts val="2550"/>
              </a:lnSpc>
            </a:pPr>
            <a:r>
              <a:rPr lang="ja-JP" altLang="en-US" sz="1600" b="1" dirty="0">
                <a:solidFill>
                  <a:srgbClr val="FF0000"/>
                </a:solidFill>
                <a:latin typeface="メイリオ" panose="020B0604030504040204" pitchFamily="50" charset="-128"/>
                <a:ea typeface="メイリオ" panose="020B0604030504040204" pitchFamily="50" charset="-128"/>
              </a:rPr>
              <a:t>　</a:t>
            </a:r>
            <a:r>
              <a:rPr lang="en-US" altLang="ja-JP" sz="1600" b="1" dirty="0">
                <a:solidFill>
                  <a:srgbClr val="FF0000"/>
                </a:solidFill>
                <a:latin typeface="メイリオ" panose="020B0604030504040204" pitchFamily="50" charset="-128"/>
                <a:ea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rPr>
              <a:t>こんな風に宿題の説明をしてもらえますか？受講生から説明してもらうことから始めましょう</a:t>
            </a:r>
            <a:r>
              <a:rPr lang="en-US" altLang="ja-JP" sz="1600" b="1" dirty="0">
                <a:solidFill>
                  <a:srgbClr val="FF0000"/>
                </a:solidFill>
                <a:latin typeface="メイリオ" panose="020B0604030504040204" pitchFamily="50" charset="-128"/>
                <a:ea typeface="メイリオ" panose="020B0604030504040204" pitchFamily="50" charset="-128"/>
              </a:rPr>
              <a:t>】</a:t>
            </a:r>
            <a:endParaRPr lang="ja-JP" altLang="en-US" sz="1500" dirty="0">
              <a:latin typeface="メイリオ" panose="020B0604030504040204" pitchFamily="50" charset="-128"/>
              <a:ea typeface="メイリオ" panose="020B0604030504040204" pitchFamily="50" charset="-128"/>
            </a:endParaRPr>
          </a:p>
          <a:p>
            <a:pPr>
              <a:lnSpc>
                <a:spcPts val="2550"/>
              </a:lnSpc>
            </a:pPr>
            <a:r>
              <a:rPr lang="ja-JP" altLang="en-US" dirty="0">
                <a:latin typeface="メイリオ" panose="020B0604030504040204" pitchFamily="50" charset="-128"/>
                <a:ea typeface="メイリオ" panose="020B0604030504040204" pitchFamily="50" charset="-128"/>
              </a:rPr>
              <a:t>　①</a:t>
            </a:r>
            <a:r>
              <a:rPr lang="ja-JP" altLang="en-US" sz="900" dirty="0">
                <a:latin typeface="メイリオ" panose="020B0604030504040204" pitchFamily="50" charset="-128"/>
                <a:ea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rPr>
              <a:t>出来ていることの承認。</a:t>
            </a:r>
            <a:endParaRPr lang="en-US" altLang="ja-JP" b="1" dirty="0">
              <a:latin typeface="メイリオ" panose="020B0604030504040204" pitchFamily="50" charset="-128"/>
              <a:ea typeface="メイリオ" panose="020B0604030504040204" pitchFamily="50" charset="-128"/>
            </a:endParaRPr>
          </a:p>
          <a:p>
            <a:pPr>
              <a:lnSpc>
                <a:spcPts val="2550"/>
              </a:lnSpc>
            </a:pPr>
            <a:r>
              <a:rPr lang="ja-JP" altLang="en-US" b="1"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ここは、いいですね。</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を</a:t>
            </a:r>
            <a:r>
              <a:rPr lang="ja-JP" altLang="en-US" b="1" dirty="0">
                <a:latin typeface="メイリオ" panose="020B0604030504040204" pitchFamily="50" charset="-128"/>
                <a:ea typeface="メイリオ" panose="020B0604030504040204" pitchFamily="50" charset="-128"/>
              </a:rPr>
              <a:t>しっかり伝える</a:t>
            </a:r>
            <a:r>
              <a:rPr lang="ja-JP" altLang="en-US" dirty="0">
                <a:latin typeface="メイリオ" panose="020B0604030504040204" pitchFamily="50" charset="-128"/>
                <a:ea typeface="メイリオ" panose="020B0604030504040204" pitchFamily="50" charset="-128"/>
              </a:rPr>
              <a:t>。（ストレングスの着目視点）</a:t>
            </a:r>
            <a:endParaRPr lang="en-US" altLang="ja-JP" dirty="0">
              <a:latin typeface="メイリオ" panose="020B0604030504040204" pitchFamily="50" charset="-128"/>
              <a:ea typeface="メイリオ" panose="020B0604030504040204" pitchFamily="50" charset="-128"/>
            </a:endParaRPr>
          </a:p>
          <a:p>
            <a:pPr>
              <a:lnSpc>
                <a:spcPts val="2550"/>
              </a:lnSpc>
            </a:pPr>
            <a:r>
              <a:rPr lang="ja-JP" altLang="en-US" dirty="0">
                <a:latin typeface="メイリオ" panose="020B0604030504040204" pitchFamily="50" charset="-128"/>
                <a:ea typeface="メイリオ" panose="020B0604030504040204" pitchFamily="50" charset="-128"/>
              </a:rPr>
              <a:t>　②</a:t>
            </a:r>
            <a:r>
              <a:rPr lang="ja-JP" altLang="en-US" sz="825" dirty="0">
                <a:latin typeface="メイリオ" panose="020B0604030504040204" pitchFamily="50" charset="-128"/>
                <a:ea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rPr>
              <a:t>ねぎらいの言葉</a:t>
            </a:r>
            <a:r>
              <a:rPr lang="ja-JP" altLang="en-US" dirty="0">
                <a:latin typeface="メイリオ" panose="020B0604030504040204" pitchFamily="50" charset="-128"/>
                <a:ea typeface="メイリオ" panose="020B0604030504040204" pitchFamily="50" charset="-128"/>
              </a:rPr>
              <a:t>。</a:t>
            </a:r>
          </a:p>
          <a:p>
            <a:pPr>
              <a:lnSpc>
                <a:spcPts val="2550"/>
              </a:lnSpc>
            </a:pPr>
            <a:r>
              <a:rPr lang="ja-JP" altLang="en-US" dirty="0">
                <a:latin typeface="メイリオ" panose="020B0604030504040204" pitchFamily="50" charset="-128"/>
                <a:ea typeface="メイリオ" panose="020B0604030504040204" pitchFamily="50" charset="-128"/>
              </a:rPr>
              <a:t>　③ </a:t>
            </a:r>
            <a:r>
              <a:rPr lang="ja-JP" altLang="en-US" b="1" dirty="0">
                <a:latin typeface="メイリオ" panose="020B0604030504040204" pitchFamily="50" charset="-128"/>
                <a:ea typeface="メイリオ" panose="020B0604030504040204" pitchFamily="50" charset="-128"/>
              </a:rPr>
              <a:t>否定的な発言はしない。</a:t>
            </a:r>
            <a:endParaRPr lang="en-US" altLang="ja-JP" b="1" dirty="0">
              <a:latin typeface="メイリオ" panose="020B0604030504040204" pitchFamily="50" charset="-128"/>
              <a:ea typeface="メイリオ" panose="020B0604030504040204" pitchFamily="50" charset="-128"/>
            </a:endParaRPr>
          </a:p>
          <a:p>
            <a:pPr>
              <a:lnSpc>
                <a:spcPts val="2550"/>
              </a:lnSpc>
            </a:pPr>
            <a:r>
              <a:rPr lang="ja-JP" altLang="en-US" b="1"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具体的にどんなこと？</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と聞く。</a:t>
            </a:r>
          </a:p>
          <a:p>
            <a:pPr>
              <a:lnSpc>
                <a:spcPts val="2550"/>
              </a:lnSpc>
            </a:pPr>
            <a:r>
              <a:rPr lang="ja-JP" altLang="en-US" dirty="0">
                <a:latin typeface="メイリオ" panose="020B0604030504040204" pitchFamily="50" charset="-128"/>
                <a:ea typeface="メイリオ" panose="020B0604030504040204" pitchFamily="50" charset="-128"/>
              </a:rPr>
              <a:t>　④ </a:t>
            </a:r>
            <a:r>
              <a:rPr lang="ja-JP" altLang="en-US" b="1" dirty="0">
                <a:latin typeface="メイリオ" panose="020B0604030504040204" pitchFamily="50" charset="-128"/>
                <a:ea typeface="メイリオ" panose="020B0604030504040204" pitchFamily="50" charset="-128"/>
              </a:rPr>
              <a:t>一緒に考える</a:t>
            </a:r>
            <a:r>
              <a:rPr lang="ja-JP" altLang="en-US" dirty="0">
                <a:latin typeface="メイリオ" panose="020B0604030504040204" pitchFamily="50" charset="-128"/>
                <a:ea typeface="メイリオ" panose="020B0604030504040204" pitchFamily="50" charset="-128"/>
              </a:rPr>
              <a:t>姿勢を持つ。</a:t>
            </a:r>
            <a:endParaRPr lang="en-US" altLang="ja-JP" dirty="0">
              <a:latin typeface="メイリオ" panose="020B0604030504040204" pitchFamily="50" charset="-128"/>
              <a:ea typeface="メイリオ" panose="020B0604030504040204" pitchFamily="50" charset="-128"/>
            </a:endParaRPr>
          </a:p>
          <a:p>
            <a:pPr>
              <a:lnSpc>
                <a:spcPts val="2550"/>
              </a:lnSpc>
            </a:pPr>
            <a:r>
              <a:rPr lang="ja-JP" altLang="en-US"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一緒にニーズ整理票を見てみましょうか。</a:t>
            </a:r>
            <a:r>
              <a:rPr lang="en-US" altLang="ja-JP" dirty="0">
                <a:latin typeface="メイリオ" panose="020B0604030504040204" pitchFamily="50" charset="-128"/>
                <a:ea typeface="メイリオ" panose="020B0604030504040204" pitchFamily="50" charset="-128"/>
              </a:rPr>
              <a:t>』</a:t>
            </a:r>
            <a:endParaRPr lang="ja-JP" altLang="en-US" dirty="0">
              <a:latin typeface="メイリオ" panose="020B0604030504040204" pitchFamily="50" charset="-128"/>
              <a:ea typeface="メイリオ" panose="020B0604030504040204" pitchFamily="50" charset="-128"/>
            </a:endParaRPr>
          </a:p>
          <a:p>
            <a:pPr>
              <a:lnSpc>
                <a:spcPts val="2550"/>
              </a:lnSpc>
            </a:pPr>
            <a:r>
              <a:rPr lang="ja-JP" altLang="en-US" dirty="0">
                <a:latin typeface="メイリオ" panose="020B0604030504040204" pitchFamily="50" charset="-128"/>
                <a:ea typeface="メイリオ" panose="020B0604030504040204" pitchFamily="50" charset="-128"/>
              </a:rPr>
              <a:t>　⑤ </a:t>
            </a:r>
            <a:r>
              <a:rPr lang="ja-JP" altLang="en-US" b="1" dirty="0">
                <a:latin typeface="メイリオ" panose="020B0604030504040204" pitchFamily="50" charset="-128"/>
                <a:ea typeface="メイリオ" panose="020B0604030504040204" pitchFamily="50" charset="-128"/>
              </a:rPr>
              <a:t>何を大切に考えた</a:t>
            </a:r>
            <a:r>
              <a:rPr lang="ja-JP" altLang="en-US" dirty="0">
                <a:latin typeface="メイリオ" panose="020B0604030504040204" pitchFamily="50" charset="-128"/>
                <a:ea typeface="メイリオ" panose="020B0604030504040204" pitchFamily="50" charset="-128"/>
              </a:rPr>
              <a:t>かを実習の受け入れの導入で聞く。</a:t>
            </a:r>
            <a:endParaRPr lang="en-US" altLang="ja-JP" dirty="0">
              <a:latin typeface="メイリオ" panose="020B0604030504040204" pitchFamily="50" charset="-128"/>
              <a:ea typeface="メイリオ" panose="020B0604030504040204" pitchFamily="50" charset="-128"/>
            </a:endParaRPr>
          </a:p>
          <a:p>
            <a:pPr>
              <a:lnSpc>
                <a:spcPts val="2550"/>
              </a:lnSpc>
            </a:pPr>
            <a:r>
              <a:rPr lang="ja-JP" altLang="en-US"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この視点に気付けたのはすごいね</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（なぜこう考えた？の質問は有効）</a:t>
            </a:r>
          </a:p>
          <a:p>
            <a:pPr>
              <a:lnSpc>
                <a:spcPts val="2550"/>
              </a:lnSpc>
            </a:pPr>
            <a:r>
              <a:rPr lang="ja-JP" altLang="en-US" dirty="0">
                <a:latin typeface="メイリオ" panose="020B0604030504040204" pitchFamily="50" charset="-128"/>
                <a:ea typeface="メイリオ" panose="020B0604030504040204" pitchFamily="50" charset="-128"/>
              </a:rPr>
              <a:t>　⑥ </a:t>
            </a:r>
            <a:r>
              <a:rPr lang="ja-JP" altLang="en-US" b="1" dirty="0">
                <a:latin typeface="メイリオ" panose="020B0604030504040204" pitchFamily="50" charset="-128"/>
                <a:ea typeface="メイリオ" panose="020B0604030504040204" pitchFamily="50" charset="-128"/>
              </a:rPr>
              <a:t>分からないことや制度や事業内容、様式の記入方法、計画の目的については、</a:t>
            </a:r>
            <a:endParaRPr lang="en-US" altLang="ja-JP" b="1" dirty="0">
              <a:latin typeface="メイリオ" panose="020B0604030504040204" pitchFamily="50" charset="-128"/>
              <a:ea typeface="メイリオ" panose="020B0604030504040204" pitchFamily="50" charset="-128"/>
            </a:endParaRPr>
          </a:p>
          <a:p>
            <a:pPr>
              <a:lnSpc>
                <a:spcPts val="2550"/>
              </a:lnSpc>
            </a:pPr>
            <a:r>
              <a:rPr lang="ja-JP" altLang="en-US" b="1" dirty="0">
                <a:latin typeface="メイリオ" panose="020B0604030504040204" pitchFamily="50" charset="-128"/>
                <a:ea typeface="メイリオ" panose="020B0604030504040204" pitchFamily="50" charset="-128"/>
              </a:rPr>
              <a:t>　　理解して帰れるようにフォローする。</a:t>
            </a:r>
            <a:endParaRPr lang="ja-JP" altLang="en-US" dirty="0">
              <a:latin typeface="メイリオ" panose="020B0604030504040204" pitchFamily="50" charset="-128"/>
              <a:ea typeface="メイリオ" panose="020B0604030504040204" pitchFamily="50" charset="-128"/>
            </a:endParaRPr>
          </a:p>
          <a:p>
            <a:pPr>
              <a:lnSpc>
                <a:spcPts val="2550"/>
              </a:lnSpc>
            </a:pPr>
            <a:r>
              <a:rPr lang="ja-JP" altLang="en-US" dirty="0">
                <a:latin typeface="メイリオ" panose="020B0604030504040204" pitchFamily="50" charset="-128"/>
                <a:ea typeface="メイリオ" panose="020B0604030504040204" pitchFamily="50" charset="-128"/>
              </a:rPr>
              <a:t>　⑦ </a:t>
            </a:r>
            <a:r>
              <a:rPr lang="ja-JP" altLang="en-US" b="1" dirty="0">
                <a:latin typeface="メイリオ" panose="020B0604030504040204" pitchFamily="50" charset="-128"/>
                <a:ea typeface="メイリオ" panose="020B0604030504040204" pitchFamily="50" charset="-128"/>
              </a:rPr>
              <a:t>終始楽しい雰囲気作り</a:t>
            </a:r>
            <a:r>
              <a:rPr lang="ja-JP" altLang="en-US" dirty="0">
                <a:latin typeface="メイリオ" panose="020B0604030504040204" pitchFamily="50" charset="-128"/>
                <a:ea typeface="メイリオ" panose="020B0604030504040204" pitchFamily="50" charset="-128"/>
              </a:rPr>
              <a:t>。（コミュニケーション・スキルを発揮）</a:t>
            </a:r>
            <a:endParaRPr lang="en-US" altLang="ja-JP" dirty="0">
              <a:latin typeface="メイリオ" panose="020B0604030504040204" pitchFamily="50" charset="-128"/>
              <a:ea typeface="メイリオ" panose="020B0604030504040204" pitchFamily="50" charset="-128"/>
            </a:endParaRPr>
          </a:p>
          <a:p>
            <a:pPr>
              <a:lnSpc>
                <a:spcPts val="2550"/>
              </a:lnSpc>
            </a:pPr>
            <a:r>
              <a:rPr lang="ja-JP" altLang="en-US" b="1" dirty="0">
                <a:latin typeface="メイリオ" panose="020B0604030504040204" pitchFamily="50" charset="-128"/>
                <a:ea typeface="メイリオ" panose="020B0604030504040204" pitchFamily="50" charset="-128"/>
              </a:rPr>
              <a:t>　☆アドバイザーではなく、受講者が気付くためのコミュニケーションをとる。</a:t>
            </a:r>
            <a:endParaRPr lang="en-US" altLang="ja-JP" b="1" dirty="0">
              <a:latin typeface="メイリオ" panose="020B0604030504040204" pitchFamily="50" charset="-128"/>
              <a:ea typeface="メイリオ" panose="020B0604030504040204" pitchFamily="50" charset="-128"/>
            </a:endParaRPr>
          </a:p>
          <a:p>
            <a:pPr>
              <a:lnSpc>
                <a:spcPts val="2550"/>
              </a:lnSpc>
            </a:pPr>
            <a:r>
              <a:rPr lang="ja-JP" altLang="en-US" b="1" dirty="0">
                <a:latin typeface="メイリオ" panose="020B0604030504040204" pitchFamily="50" charset="-128"/>
                <a:ea typeface="メイリオ" panose="020B0604030504040204" pitchFamily="50" charset="-128"/>
              </a:rPr>
              <a:t>　　インターバル後に、修正して</a:t>
            </a:r>
            <a:r>
              <a:rPr lang="en-US" altLang="ja-JP" b="1" dirty="0">
                <a:latin typeface="メイリオ" panose="020B0604030504040204" pitchFamily="50" charset="-128"/>
                <a:ea typeface="メイリオ" panose="020B0604030504040204" pitchFamily="50" charset="-128"/>
              </a:rPr>
              <a:t>6</a:t>
            </a:r>
            <a:r>
              <a:rPr lang="ja-JP" altLang="en-US" b="1" dirty="0">
                <a:latin typeface="メイリオ" panose="020B0604030504040204" pitchFamily="50" charset="-128"/>
                <a:ea typeface="メイリオ" panose="020B0604030504040204" pitchFamily="50" charset="-128"/>
              </a:rPr>
              <a:t>日目の受講するイメージで完成は求めない。</a:t>
            </a:r>
            <a:endParaRPr lang="en-US" altLang="ja-JP" b="1" dirty="0">
              <a:latin typeface="メイリオ" panose="020B0604030504040204" pitchFamily="50" charset="-128"/>
              <a:ea typeface="メイリオ" panose="020B0604030504040204" pitchFamily="50" charset="-128"/>
            </a:endParaRPr>
          </a:p>
        </p:txBody>
      </p:sp>
      <p:sp>
        <p:nvSpPr>
          <p:cNvPr id="4" name="タイトル 3"/>
          <p:cNvSpPr>
            <a:spLocks noGrp="1"/>
          </p:cNvSpPr>
          <p:nvPr>
            <p:ph type="title"/>
          </p:nvPr>
        </p:nvSpPr>
        <p:spPr>
          <a:xfrm>
            <a:off x="469958" y="136524"/>
            <a:ext cx="7886700" cy="330201"/>
          </a:xfrm>
        </p:spPr>
        <p:txBody>
          <a:bodyPr>
            <a:noAutofit/>
          </a:bodyPr>
          <a:lstStyle/>
          <a:p>
            <a:pPr lvl="0" algn="ctr"/>
            <a:br>
              <a:rPr lang="ja-JP" altLang="en-US" sz="2400" b="1" dirty="0">
                <a:latin typeface="メイリオ"/>
                <a:ea typeface="メイリオ"/>
                <a:cs typeface="メイリオ"/>
              </a:rPr>
            </a:br>
            <a:br>
              <a:rPr lang="ja-JP" altLang="en-US" sz="3200" b="1" dirty="0">
                <a:latin typeface="メイリオ"/>
                <a:ea typeface="メイリオ"/>
                <a:cs typeface="メイリオ"/>
              </a:rPr>
            </a:br>
            <a:r>
              <a:rPr lang="ja-JP" altLang="en-US" sz="3200" b="1" dirty="0">
                <a:latin typeface="メイリオ"/>
                <a:ea typeface="メイリオ"/>
                <a:cs typeface="メイリオ"/>
              </a:rPr>
              <a:t>実習の受け方（参考例）</a:t>
            </a:r>
            <a:br>
              <a:rPr lang="en-US" altLang="ja-JP" sz="2400" b="1" dirty="0">
                <a:latin typeface="メイリオ"/>
                <a:ea typeface="メイリオ"/>
                <a:cs typeface="メイリオ"/>
              </a:rPr>
            </a:br>
            <a:r>
              <a:rPr lang="ja-JP" altLang="en-US" sz="2400" b="1" dirty="0">
                <a:latin typeface="メイリオ"/>
                <a:ea typeface="メイリオ"/>
                <a:cs typeface="メイリオ"/>
              </a:rPr>
              <a:t>　　　　　　　　　　　　　</a:t>
            </a:r>
            <a:endParaRPr lang="ja-JP" altLang="en-US" sz="2400" b="1" dirty="0"/>
          </a:p>
        </p:txBody>
      </p:sp>
      <p:sp>
        <p:nvSpPr>
          <p:cNvPr id="9" name="スライド番号プレースホルダ 8"/>
          <p:cNvSpPr>
            <a:spLocks noGrp="1"/>
          </p:cNvSpPr>
          <p:nvPr>
            <p:ph type="sldNum" sz="quarter" idx="12"/>
          </p:nvPr>
        </p:nvSpPr>
        <p:spPr>
          <a:xfrm>
            <a:off x="6540011" y="6356351"/>
            <a:ext cx="2057400" cy="365125"/>
          </a:xfrm>
        </p:spPr>
        <p:txBody>
          <a:bodyPr/>
          <a:lstStyle/>
          <a:p>
            <a:fld id="{5FD889E0-CAB2-4699-909D-B9A88D47ACBE}" type="slidenum">
              <a:rPr lang="en-US" smtClean="0"/>
              <a:pPr/>
              <a:t>16</a:t>
            </a:fld>
            <a:endParaRPr lang="en-US" dirty="0"/>
          </a:p>
        </p:txBody>
      </p:sp>
      <p:sp>
        <p:nvSpPr>
          <p:cNvPr id="3" name="角丸四角形 2"/>
          <p:cNvSpPr/>
          <p:nvPr/>
        </p:nvSpPr>
        <p:spPr>
          <a:xfrm>
            <a:off x="4572000" y="2881776"/>
            <a:ext cx="4394719" cy="893427"/>
          </a:xfrm>
          <a:prstGeom prst="roundRect">
            <a:avLst/>
          </a:prstGeom>
          <a:solidFill>
            <a:srgbClr val="FFFF00"/>
          </a:solidFill>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350" b="1" dirty="0">
                <a:solidFill>
                  <a:schemeClr val="tx1"/>
                </a:solidFill>
              </a:rPr>
              <a:t>チェックレベル</a:t>
            </a:r>
            <a:endParaRPr kumimoji="1" lang="en-US" altLang="ja-JP" sz="1350" b="1" dirty="0">
              <a:solidFill>
                <a:schemeClr val="tx1"/>
              </a:solidFill>
            </a:endParaRPr>
          </a:p>
          <a:p>
            <a:r>
              <a:rPr lang="ja-JP" altLang="en-US" sz="1350" b="1" dirty="0">
                <a:solidFill>
                  <a:schemeClr val="tx1"/>
                </a:solidFill>
              </a:rPr>
              <a:t>①　受給者証が発行できるレベルにフォローする</a:t>
            </a:r>
            <a:endParaRPr lang="en-US" altLang="ja-JP" sz="1350" b="1" dirty="0">
              <a:solidFill>
                <a:schemeClr val="tx1"/>
              </a:solidFill>
            </a:endParaRPr>
          </a:p>
          <a:p>
            <a:r>
              <a:rPr kumimoji="1" lang="ja-JP" altLang="en-US" sz="1350" b="1" dirty="0">
                <a:solidFill>
                  <a:schemeClr val="tx1"/>
                </a:solidFill>
              </a:rPr>
              <a:t>②　ストレングスやフォーマル支援以外にも、視野を</a:t>
            </a:r>
            <a:endParaRPr kumimoji="1" lang="en-US" altLang="ja-JP" sz="1350" b="1" dirty="0">
              <a:solidFill>
                <a:schemeClr val="tx1"/>
              </a:solidFill>
            </a:endParaRPr>
          </a:p>
          <a:p>
            <a:r>
              <a:rPr kumimoji="1" lang="ja-JP" altLang="en-US" sz="1350" b="1" dirty="0">
                <a:solidFill>
                  <a:schemeClr val="tx1"/>
                </a:solidFill>
              </a:rPr>
              <a:t>　　広げて共に共有</a:t>
            </a:r>
          </a:p>
        </p:txBody>
      </p:sp>
      <p:sp>
        <p:nvSpPr>
          <p:cNvPr id="6" name="楕円 5">
            <a:extLst>
              <a:ext uri="{FF2B5EF4-FFF2-40B4-BE49-F238E27FC236}">
                <a16:creationId xmlns:a16="http://schemas.microsoft.com/office/drawing/2014/main" id="{7006FF73-42E3-4DA7-A99B-15EE9B4487B7}"/>
              </a:ext>
            </a:extLst>
          </p:cNvPr>
          <p:cNvSpPr/>
          <p:nvPr/>
        </p:nvSpPr>
        <p:spPr>
          <a:xfrm>
            <a:off x="189801" y="136524"/>
            <a:ext cx="633845" cy="592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t>参考</a:t>
            </a:r>
          </a:p>
        </p:txBody>
      </p:sp>
    </p:spTree>
    <p:extLst>
      <p:ext uri="{BB962C8B-B14F-4D97-AF65-F5344CB8AC3E}">
        <p14:creationId xmlns:p14="http://schemas.microsoft.com/office/powerpoint/2010/main" val="1725300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kumimoji="1" lang="ja-JP" altLang="en-US" sz="3600" b="1" dirty="0"/>
              <a:t>５日目（実習事例による演習）</a:t>
            </a:r>
            <a:br>
              <a:rPr kumimoji="1" lang="en-US" altLang="ja-JP" sz="3600" b="1" dirty="0"/>
            </a:br>
            <a:r>
              <a:rPr lang="ja-JP" altLang="en-US" sz="32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a:t>
            </a:r>
            <a:r>
              <a:rPr lang="en-US" altLang="ja-JP" sz="320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3100" b="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実践例の共有と相互評価１	</a:t>
            </a:r>
            <a:r>
              <a:rPr lang="en-US" altLang="ja-JP" sz="32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endParaRPr kumimoji="1" lang="ja-JP" altLang="en-US" sz="32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485900"/>
            <a:ext cx="8505824" cy="5053013"/>
          </a:xfrm>
        </p:spPr>
        <p:txBody>
          <a:bodyPr>
            <a:normAutofit fontScale="92500"/>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獲得目標</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自ら実施したアセスメント及びプランニング等について、その根拠を踏まえて</a:t>
            </a:r>
            <a:r>
              <a:rPr lang="ja-JP" altLang="en-US" sz="32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分かりやすく説明できる技術</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を修得する。</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他者からの多角的な意見により</a:t>
            </a:r>
            <a:r>
              <a:rPr lang="ja-JP" altLang="en-US" sz="32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視点が広がり</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、アセスメントが深まることを理解する。	</a:t>
            </a: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1800" b="0" i="0" u="none" strike="noStrike" baseline="0" dirty="0">
              <a:latin typeface="Wingdings" panose="05000000000000000000" pitchFamily="2" charset="2"/>
            </a:endParaRPr>
          </a:p>
          <a:p>
            <a:pPr marL="0" indent="0">
              <a:buNone/>
            </a:pP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	</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17</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541294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kumimoji="1" lang="ja-JP" altLang="en-US" sz="3600" b="1" dirty="0"/>
              <a:t>５日目（</a:t>
            </a:r>
            <a:r>
              <a:rPr lang="ja-JP" altLang="en-US" sz="3600" b="1" dirty="0"/>
              <a:t>実習</a:t>
            </a:r>
            <a:r>
              <a:rPr kumimoji="1" lang="ja-JP" altLang="en-US" sz="3600" b="1" dirty="0"/>
              <a:t>事例による演習）</a:t>
            </a:r>
            <a:br>
              <a:rPr kumimoji="1" lang="en-US" altLang="ja-JP" sz="3600" b="1" dirty="0"/>
            </a:br>
            <a:r>
              <a:rPr kumimoji="1" lang="ja-JP" altLang="en-US" sz="32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演習内容</a:t>
            </a:r>
            <a:endParaRPr kumimoji="1" lang="ja-JP" altLang="en-US" sz="32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093788"/>
            <a:ext cx="8505824" cy="5445125"/>
          </a:xfrm>
        </p:spPr>
        <p:txBody>
          <a:bodyPr>
            <a:normAutofit/>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講義・</a:t>
            </a:r>
            <a:r>
              <a:rPr lang="ja-JP" altLang="en-US" b="1" dirty="0">
                <a:solidFill>
                  <a:srgbClr val="000000"/>
                </a:solidFill>
                <a:latin typeface="ＭＳ ゴシック" panose="020B0609070205080204" pitchFamily="49" charset="-128"/>
                <a:ea typeface="ＭＳ ゴシック" panose="020B0609070205080204" pitchFamily="49" charset="-128"/>
              </a:rPr>
              <a:t>演習</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ja-JP" altLang="en-US" sz="1800" b="0" i="0" u="none" strike="noStrike" baseline="0" dirty="0">
              <a:latin typeface="Wingdings" panose="05000000000000000000" pitchFamily="2" charset="2"/>
            </a:endParaRPr>
          </a:p>
          <a:p>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相談支援の基礎技術に関する実習</a:t>
            </a:r>
            <a:r>
              <a:rPr lang="en-US" altLang="ja-JP" b="0" i="0" u="none" strike="noStrike" baseline="0" dirty="0">
                <a:solidFill>
                  <a:srgbClr val="000000"/>
                </a:solidFill>
                <a:latin typeface="ＭＳ ゴシック" panose="020B0609070205080204" pitchFamily="49" charset="-128"/>
                <a:ea typeface="ＭＳ ゴシック" panose="020B0609070205080204" pitchFamily="49" charset="-128"/>
              </a:rPr>
              <a:t>1</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により各自が作成した基本情報、アセスメント及びプランニングの内容について、</a:t>
            </a:r>
            <a:r>
              <a:rPr lang="ja-JP" altLang="en-US"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グループ毎に共有及び意見交換</a:t>
            </a: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を実施する。</a:t>
            </a:r>
          </a:p>
          <a:p>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エンパワメントの視点を盛り込んだプラン作りになっているか、利用者が持つ内面的及び環境的な強みを重視したアセスメントを実施できているか、プラン内容の根拠として収集された情報からのアセスメント結果が適切であるかどうか等に留意し、</a:t>
            </a:r>
            <a:r>
              <a:rPr lang="ja-JP" altLang="en-US"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受講者による相互評価を行う。</a:t>
            </a:r>
            <a:r>
              <a:rPr lang="ja-JP" altLang="en-US" b="0" i="0" u="sng" strike="noStrike" baseline="0" dirty="0">
                <a:solidFill>
                  <a:srgbClr val="00B05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（注）</a:t>
            </a:r>
          </a:p>
          <a:p>
            <a:pPr marL="0" indent="0">
              <a:buNone/>
            </a:pPr>
            <a:r>
              <a:rPr lang="ja-JP" altLang="en-US" b="0" i="0" u="none" strike="noStrike" baseline="0" dirty="0">
                <a:solidFill>
                  <a:srgbClr val="000000"/>
                </a:solidFill>
                <a:latin typeface="ＭＳ ゴシック" panose="020B0609070205080204" pitchFamily="49" charset="-128"/>
                <a:ea typeface="ＭＳ ゴシック" panose="020B0609070205080204" pitchFamily="49" charset="-128"/>
              </a:rPr>
              <a:t>	</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18</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
        <p:nvSpPr>
          <p:cNvPr id="10" name="思考の吹き出し: 雲形 9">
            <a:extLst>
              <a:ext uri="{FF2B5EF4-FFF2-40B4-BE49-F238E27FC236}">
                <a16:creationId xmlns:a16="http://schemas.microsoft.com/office/drawing/2014/main" id="{795E9ED2-6C2B-46D1-98CF-ADE8A50E1091}"/>
              </a:ext>
            </a:extLst>
          </p:cNvPr>
          <p:cNvSpPr/>
          <p:nvPr/>
        </p:nvSpPr>
        <p:spPr>
          <a:xfrm>
            <a:off x="5895651" y="5626100"/>
            <a:ext cx="2057400" cy="1095375"/>
          </a:xfrm>
          <a:prstGeom prst="cloudCallout">
            <a:avLst>
              <a:gd name="adj1" fmla="val -71759"/>
              <a:gd name="adj2" fmla="val -4619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a:t>実地教育との関係性</a:t>
            </a:r>
          </a:p>
        </p:txBody>
      </p:sp>
    </p:spTree>
    <p:extLst>
      <p:ext uri="{BB962C8B-B14F-4D97-AF65-F5344CB8AC3E}">
        <p14:creationId xmlns:p14="http://schemas.microsoft.com/office/powerpoint/2010/main" val="3715143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24A2BFF-C14A-4B5D-8C83-D7565C57324B}"/>
              </a:ext>
            </a:extLst>
          </p:cNvPr>
          <p:cNvSpPr>
            <a:spLocks noGrp="1"/>
          </p:cNvSpPr>
          <p:nvPr>
            <p:ph idx="1"/>
          </p:nvPr>
        </p:nvSpPr>
        <p:spPr>
          <a:xfrm>
            <a:off x="409575" y="1825625"/>
            <a:ext cx="8353423" cy="4667250"/>
          </a:xfrm>
        </p:spPr>
        <p:txBody>
          <a:bodyPr>
            <a:normAutofit fontScale="77500" lnSpcReduction="20000"/>
          </a:bodyPr>
          <a:lstStyle/>
          <a:p>
            <a:endParaRPr lang="ja-JP" altLang="en-US" sz="1800" b="0" i="0" u="none" strike="noStrike" baseline="0" dirty="0">
              <a:latin typeface="ＭＳ ゴシック" panose="020B0609070205080204" pitchFamily="49" charset="-128"/>
              <a:ea typeface="ＭＳ ゴシック" panose="020B0609070205080204" pitchFamily="49" charset="-128"/>
            </a:endParaRPr>
          </a:p>
          <a:p>
            <a:endParaRPr lang="ja-JP" altLang="en-US" sz="3200" b="0" i="0" u="none" strike="noStrike" baseline="0" dirty="0">
              <a:latin typeface="Wingdings" panose="05000000000000000000" pitchFamily="2" charset="2"/>
            </a:endParaRP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１．実践研究１（実践例の共有と相互評価における</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dirty="0">
                <a:solidFill>
                  <a:srgbClr val="000000"/>
                </a:solidFill>
                <a:latin typeface="ＭＳ ゴシック" panose="020B0609070205080204" pitchFamily="49" charset="-128"/>
                <a:ea typeface="ＭＳ ゴシック" panose="020B0609070205080204" pitchFamily="49" charset="-128"/>
              </a:rPr>
              <a:t>　</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相互評価を踏まえ</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①　必要に応じて追加の情報収集及び再アセスメントし、</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dirty="0">
                <a:solidFill>
                  <a:srgbClr val="000000"/>
                </a:solidFill>
                <a:latin typeface="ＭＳ ゴシック" panose="020B0609070205080204" pitchFamily="49" charset="-128"/>
                <a:ea typeface="ＭＳ ゴシック" panose="020B0609070205080204" pitchFamily="49" charset="-128"/>
              </a:rPr>
              <a:t>　足りなかった視点・アセスメント領域（項目）の情報</a:t>
            </a:r>
            <a:endParaRPr lang="en-US" altLang="ja-JP" sz="32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dirty="0">
                <a:solidFill>
                  <a:srgbClr val="000000"/>
                </a:solidFill>
                <a:latin typeface="ＭＳ ゴシック" panose="020B0609070205080204" pitchFamily="49" charset="-128"/>
                <a:ea typeface="ＭＳ ゴシック" panose="020B0609070205080204" pitchFamily="49" charset="-128"/>
              </a:rPr>
              <a:t>　から、質の高いアセスメントからニーズを見出す。</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en-US" altLang="ja-JP" sz="32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②　その上でプランニングしたものを、本研修へ持参</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し、</a:t>
            </a:r>
            <a:r>
              <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rPr>
              <a:t>GSV</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により幅広い視点で修正・加筆等の気づきを</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養う。</a:t>
            </a: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	</a:t>
            </a:r>
          </a:p>
          <a:p>
            <a:pPr marL="0" indent="0">
              <a:buNone/>
            </a:pPr>
            <a:endPar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ADD6B8D8-C62C-4381-81BD-A209CED0625F}"/>
              </a:ext>
            </a:extLst>
          </p:cNvPr>
          <p:cNvSpPr>
            <a:spLocks noGrp="1"/>
          </p:cNvSpPr>
          <p:nvPr>
            <p:ph type="sldNum" sz="quarter" idx="12"/>
          </p:nvPr>
        </p:nvSpPr>
        <p:spPr/>
        <p:txBody>
          <a:bodyPr/>
          <a:lstStyle/>
          <a:p>
            <a:fld id="{2ADEAB0B-3364-414D-832E-F3CDA843F507}" type="slidenum">
              <a:rPr kumimoji="1" lang="ja-JP" altLang="en-US" smtClean="0"/>
              <a:t>19</a:t>
            </a:fld>
            <a:endParaRPr kumimoji="1" lang="ja-JP" altLang="en-US"/>
          </a:p>
        </p:txBody>
      </p:sp>
      <p:sp>
        <p:nvSpPr>
          <p:cNvPr id="5" name="タイトル 1">
            <a:extLst>
              <a:ext uri="{FF2B5EF4-FFF2-40B4-BE49-F238E27FC236}">
                <a16:creationId xmlns:a16="http://schemas.microsoft.com/office/drawing/2014/main" id="{D892D5EB-9513-4A1E-BDF1-A72FD7D4BE0B}"/>
              </a:ext>
            </a:extLst>
          </p:cNvPr>
          <p:cNvSpPr>
            <a:spLocks noGrp="1"/>
          </p:cNvSpPr>
          <p:nvPr>
            <p:ph type="title"/>
          </p:nvPr>
        </p:nvSpPr>
        <p:spPr>
          <a:xfrm>
            <a:off x="409575" y="365125"/>
            <a:ext cx="8353423" cy="1325563"/>
          </a:xfrm>
          <a:solidFill>
            <a:schemeClr val="accent2">
              <a:lumMod val="60000"/>
              <a:lumOff val="40000"/>
            </a:schemeClr>
          </a:solidFill>
        </p:spPr>
        <p:txBody>
          <a:bodyPr>
            <a:normAutofit/>
          </a:bodyPr>
          <a:lstStyle/>
          <a:p>
            <a:pPr algn="ctr"/>
            <a:r>
              <a:rPr lang="ja-JP" altLang="en-US" b="1" dirty="0"/>
              <a:t>実習</a:t>
            </a:r>
            <a:r>
              <a:rPr kumimoji="1" lang="ja-JP" altLang="en-US" b="1" dirty="0"/>
              <a:t>（実践事例）　２回目</a:t>
            </a:r>
          </a:p>
        </p:txBody>
      </p:sp>
      <p:pic>
        <p:nvPicPr>
          <p:cNvPr id="6" name="図 5">
            <a:extLst>
              <a:ext uri="{FF2B5EF4-FFF2-40B4-BE49-F238E27FC236}">
                <a16:creationId xmlns:a16="http://schemas.microsoft.com/office/drawing/2014/main" id="{8FB2E0C2-E0F2-4E0C-B7AD-1CA354C05AA9}"/>
              </a:ext>
            </a:extLst>
          </p:cNvPr>
          <p:cNvPicPr>
            <a:picLocks noChangeAspect="1"/>
          </p:cNvPicPr>
          <p:nvPr/>
        </p:nvPicPr>
        <p:blipFill>
          <a:blip r:embed="rId3"/>
          <a:stretch>
            <a:fillRect/>
          </a:stretch>
        </p:blipFill>
        <p:spPr>
          <a:xfrm>
            <a:off x="508323" y="6356351"/>
            <a:ext cx="7193903" cy="323116"/>
          </a:xfrm>
          <a:prstGeom prst="rect">
            <a:avLst/>
          </a:prstGeom>
        </p:spPr>
      </p:pic>
    </p:spTree>
    <p:extLst>
      <p:ext uri="{BB962C8B-B14F-4D97-AF65-F5344CB8AC3E}">
        <p14:creationId xmlns:p14="http://schemas.microsoft.com/office/powerpoint/2010/main" val="297456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1194" y="136524"/>
            <a:ext cx="7769946" cy="642071"/>
          </a:xfrm>
        </p:spPr>
        <p:txBody>
          <a:bodyPr>
            <a:normAutofit/>
          </a:bodyPr>
          <a:lstStyle/>
          <a:p>
            <a:r>
              <a:rPr lang="ja-JP" altLang="en-US" sz="3692" dirty="0">
                <a:latin typeface="+mn-ea"/>
                <a:ea typeface="+mn-ea"/>
              </a:rPr>
              <a:t>概論と基本的視点</a:t>
            </a:r>
          </a:p>
        </p:txBody>
      </p:sp>
      <p:sp>
        <p:nvSpPr>
          <p:cNvPr id="3" name="コンテンツ プレースホルダー 2"/>
          <p:cNvSpPr>
            <a:spLocks noGrp="1"/>
          </p:cNvSpPr>
          <p:nvPr>
            <p:ph idx="1"/>
          </p:nvPr>
        </p:nvSpPr>
        <p:spPr>
          <a:xfrm>
            <a:off x="374469" y="1024797"/>
            <a:ext cx="8478692" cy="5833203"/>
          </a:xfrm>
        </p:spPr>
        <p:txBody>
          <a:bodyPr>
            <a:normAutofit fontScale="92500" lnSpcReduction="20000"/>
          </a:bodyPr>
          <a:lstStyle/>
          <a:p>
            <a:pPr marL="0" indent="0">
              <a:lnSpc>
                <a:spcPct val="110000"/>
              </a:lnSpc>
              <a:buNone/>
            </a:pPr>
            <a:r>
              <a:rPr lang="ja-JP" altLang="en-US" sz="2215" dirty="0"/>
              <a:t>　本科目の取り扱う内容を説明しつつ、初任者研修で獲得すべき以下の</a:t>
            </a:r>
            <a:r>
              <a:rPr lang="ja-JP" altLang="en-US" sz="2215" dirty="0">
                <a:solidFill>
                  <a:srgbClr val="FF0000"/>
                </a:solidFill>
              </a:rPr>
              <a:t>８つの基本的視点</a:t>
            </a:r>
            <a:r>
              <a:rPr lang="ja-JP" altLang="en-US" sz="2215" dirty="0"/>
              <a:t>を提示する。</a:t>
            </a:r>
          </a:p>
          <a:p>
            <a:pPr marL="0" indent="0">
              <a:lnSpc>
                <a:spcPct val="110000"/>
              </a:lnSpc>
              <a:buNone/>
            </a:pPr>
            <a:r>
              <a:rPr lang="ja-JP" altLang="en-US" sz="2215" dirty="0"/>
              <a:t>１　相談支援概論</a:t>
            </a:r>
            <a:endParaRPr lang="en-US" altLang="ja-JP" sz="2215" dirty="0"/>
          </a:p>
          <a:p>
            <a:pPr marL="253518" indent="0">
              <a:lnSpc>
                <a:spcPct val="110000"/>
              </a:lnSpc>
              <a:buNone/>
            </a:pPr>
            <a:r>
              <a:rPr lang="ja-JP" altLang="en-US" sz="2215" dirty="0"/>
              <a:t>① 相談支援の目的（</a:t>
            </a:r>
            <a:r>
              <a:rPr lang="en-US" altLang="ja-JP" sz="2215" b="1" u="sng" dirty="0"/>
              <a:t>A</a:t>
            </a:r>
            <a:r>
              <a:rPr lang="en-US" altLang="ja-JP" sz="2215" dirty="0"/>
              <a:t>im</a:t>
            </a:r>
            <a:r>
              <a:rPr lang="ja-JP" altLang="en-US" sz="2215" dirty="0"/>
              <a:t>）　② 相談支援の基本的視点（</a:t>
            </a:r>
            <a:r>
              <a:rPr lang="en-US" altLang="ja-JP" sz="2215" b="1" u="sng" dirty="0"/>
              <a:t>B</a:t>
            </a:r>
            <a:r>
              <a:rPr lang="en-US" altLang="ja-JP" sz="2215" dirty="0"/>
              <a:t>asic</a:t>
            </a:r>
            <a:r>
              <a:rPr lang="ja-JP" altLang="en-US" sz="2215" dirty="0"/>
              <a:t> </a:t>
            </a:r>
            <a:r>
              <a:rPr lang="en-US" altLang="ja-JP" sz="2215" dirty="0"/>
              <a:t>concepts</a:t>
            </a:r>
            <a:r>
              <a:rPr lang="ja-JP" altLang="en-US" sz="2215" dirty="0"/>
              <a:t>）　➂ 相談援助技術（</a:t>
            </a:r>
            <a:r>
              <a:rPr lang="en-US" altLang="ja-JP" sz="2215" b="1" u="sng" dirty="0"/>
              <a:t>C</a:t>
            </a:r>
            <a:r>
              <a:rPr lang="en-US" altLang="ja-JP" sz="2215" dirty="0"/>
              <a:t>ompetency</a:t>
            </a:r>
            <a:r>
              <a:rPr lang="ja-JP" altLang="en-US" sz="2215" dirty="0"/>
              <a:t>）</a:t>
            </a:r>
            <a:endParaRPr lang="en-US" altLang="ja-JP" sz="2215" dirty="0"/>
          </a:p>
          <a:p>
            <a:pPr marL="1097601" lvl="1" indent="-422041">
              <a:lnSpc>
                <a:spcPct val="110000"/>
              </a:lnSpc>
              <a:buFont typeface="+mj-lt"/>
              <a:buAutoNum type="alphaUcParenR"/>
            </a:pPr>
            <a:r>
              <a:rPr lang="ja-JP" altLang="en-US" sz="1846" dirty="0"/>
              <a:t>相談支援をマクロな歴史やミクロな事例といった文脈の中に置くことで、支援の目的が見える（複眼的になるよう多様な歴史・事例を並べる必要あり）</a:t>
            </a:r>
            <a:endParaRPr lang="en-US" altLang="ja-JP" sz="1846" dirty="0"/>
          </a:p>
          <a:p>
            <a:pPr marL="1097601" lvl="1" indent="-422041">
              <a:lnSpc>
                <a:spcPct val="110000"/>
              </a:lnSpc>
              <a:buFont typeface="+mj-lt"/>
              <a:buAutoNum type="alphaUcParenR"/>
            </a:pPr>
            <a:r>
              <a:rPr lang="ja-JP" altLang="en-US" sz="1846" dirty="0"/>
              <a:t>迷ったときや困難な時、大切な概念が実践を導く</a:t>
            </a:r>
            <a:endParaRPr lang="en-US" altLang="ja-JP" sz="1846" dirty="0"/>
          </a:p>
          <a:p>
            <a:pPr marL="1097601" lvl="1" indent="-422041">
              <a:lnSpc>
                <a:spcPct val="110000"/>
              </a:lnSpc>
              <a:buFont typeface="+mj-lt"/>
              <a:buAutoNum type="alphaUcParenR"/>
            </a:pPr>
            <a:r>
              <a:rPr lang="ja-JP" altLang="en-US" sz="1846" dirty="0"/>
              <a:t>相談支援専門員が身につけるべき技能	</a:t>
            </a:r>
          </a:p>
          <a:p>
            <a:pPr marL="0" indent="0">
              <a:lnSpc>
                <a:spcPct val="110000"/>
              </a:lnSpc>
              <a:buNone/>
            </a:pPr>
            <a:r>
              <a:rPr lang="ja-JP" altLang="en-US" sz="2215" dirty="0"/>
              <a:t>２　基本的視点</a:t>
            </a:r>
            <a:r>
              <a:rPr lang="ja-JP" altLang="en-US" sz="2215" dirty="0">
                <a:solidFill>
                  <a:prstClr val="black"/>
                </a:solidFill>
              </a:rPr>
              <a:t>（</a:t>
            </a:r>
            <a:r>
              <a:rPr lang="en-US" altLang="ja-JP" sz="2215" b="1" u="sng" dirty="0">
                <a:solidFill>
                  <a:prstClr val="black"/>
                </a:solidFill>
              </a:rPr>
              <a:t>B</a:t>
            </a:r>
            <a:r>
              <a:rPr lang="en-US" altLang="ja-JP" sz="2215" dirty="0">
                <a:solidFill>
                  <a:prstClr val="black"/>
                </a:solidFill>
              </a:rPr>
              <a:t>asic</a:t>
            </a:r>
            <a:r>
              <a:rPr lang="ja-JP" altLang="en-US" sz="2215" dirty="0">
                <a:solidFill>
                  <a:prstClr val="black"/>
                </a:solidFill>
              </a:rPr>
              <a:t> </a:t>
            </a:r>
            <a:r>
              <a:rPr lang="en-US" altLang="ja-JP" sz="2215" dirty="0">
                <a:solidFill>
                  <a:prstClr val="black"/>
                </a:solidFill>
              </a:rPr>
              <a:t>concepts</a:t>
            </a:r>
            <a:r>
              <a:rPr lang="ja-JP" altLang="en-US" sz="2215" dirty="0">
                <a:solidFill>
                  <a:prstClr val="black"/>
                </a:solidFill>
              </a:rPr>
              <a:t>）</a:t>
            </a:r>
            <a:endParaRPr lang="ja-JP" altLang="en-US" sz="2215" dirty="0"/>
          </a:p>
          <a:p>
            <a:pPr marL="253518" indent="0">
              <a:lnSpc>
                <a:spcPct val="110000"/>
              </a:lnSpc>
              <a:buNone/>
            </a:pPr>
            <a:r>
              <a:rPr lang="ja-JP" altLang="en-US" sz="2215" dirty="0"/>
              <a:t>① 個別性の重視、② 生活者視点、ＱＯＬの重視、③ 本人主体、本人中心、④ 自己決定（意思決定）への支援、セルフケアマネジメントの支援、⑤ エンパワメント、リカバリーの視点、ストレングスへの着目、⑥ 権利擁護、⑦ 多職種連携・チームアプローチ、⑧ 地域づくり（コミュニティワーク）、スティグマへのアプローチ</a:t>
            </a:r>
          </a:p>
          <a:p>
            <a:pPr marL="0" indent="0">
              <a:lnSpc>
                <a:spcPct val="110000"/>
              </a:lnSpc>
              <a:buNone/>
            </a:pPr>
            <a:r>
              <a:rPr lang="en-US" altLang="ja-JP" sz="2215" dirty="0"/>
              <a:t>※</a:t>
            </a:r>
            <a:r>
              <a:rPr lang="ja-JP" altLang="en-US" sz="2215" dirty="0"/>
              <a:t>基本的視点⑦⑧は他科目で詳細に取り扱うため、本科目では提示のみ。</a:t>
            </a:r>
          </a:p>
        </p:txBody>
      </p:sp>
      <p:sp>
        <p:nvSpPr>
          <p:cNvPr id="5" name="スライド番号プレースホルダー 4">
            <a:extLst>
              <a:ext uri="{FF2B5EF4-FFF2-40B4-BE49-F238E27FC236}">
                <a16:creationId xmlns:a16="http://schemas.microsoft.com/office/drawing/2014/main" id="{52DBDEBA-E765-4DB7-99E9-CA2CF8E0549B}"/>
              </a:ext>
            </a:extLst>
          </p:cNvPr>
          <p:cNvSpPr>
            <a:spLocks noGrp="1"/>
          </p:cNvSpPr>
          <p:nvPr>
            <p:ph type="sldNum" sz="quarter" idx="12"/>
          </p:nvPr>
        </p:nvSpPr>
        <p:spPr/>
        <p:txBody>
          <a:bodyPr/>
          <a:lstStyle/>
          <a:p>
            <a:pPr defTabSz="844083" eaLnBrk="1" fontAlgn="auto" hangingPunct="1">
              <a:spcBef>
                <a:spcPts val="0"/>
              </a:spcBef>
              <a:spcAft>
                <a:spcPts val="0"/>
              </a:spcAft>
            </a:pPr>
            <a:fld id="{3FD2F90A-D9AE-43A5-A076-9B48518DBADB}" type="slidenum">
              <a:rPr lang="ja-JP" altLang="en-US">
                <a:solidFill>
                  <a:prstClr val="black">
                    <a:tint val="75000"/>
                  </a:prstClr>
                </a:solidFill>
                <a:latin typeface="Calibri" panose="020F0502020204030204"/>
              </a:rPr>
              <a:pPr defTabSz="844083" eaLnBrk="1" fontAlgn="auto" hangingPunct="1">
                <a:spcBef>
                  <a:spcPts val="0"/>
                </a:spcBef>
                <a:spcAft>
                  <a:spcPts val="0"/>
                </a:spcAft>
              </a:pPr>
              <a:t>2</a:t>
            </a:fld>
            <a:endParaRPr lang="ja-JP" altLang="en-US">
              <a:solidFill>
                <a:prstClr val="black">
                  <a:tint val="75000"/>
                </a:prstClr>
              </a:solidFill>
              <a:latin typeface="Calibri" panose="020F0502020204030204"/>
            </a:endParaRPr>
          </a:p>
        </p:txBody>
      </p:sp>
      <p:sp>
        <p:nvSpPr>
          <p:cNvPr id="7" name="テキスト ボックス 6">
            <a:extLst>
              <a:ext uri="{FF2B5EF4-FFF2-40B4-BE49-F238E27FC236}">
                <a16:creationId xmlns:a16="http://schemas.microsoft.com/office/drawing/2014/main" id="{8EF3F470-0A4A-4894-A3CD-0530DC6CF28A}"/>
              </a:ext>
            </a:extLst>
          </p:cNvPr>
          <p:cNvSpPr txBox="1"/>
          <p:nvPr/>
        </p:nvSpPr>
        <p:spPr>
          <a:xfrm>
            <a:off x="5335356" y="88486"/>
            <a:ext cx="3554137" cy="369332"/>
          </a:xfrm>
          <a:prstGeom prst="rect">
            <a:avLst/>
          </a:prstGeom>
          <a:noFill/>
        </p:spPr>
        <p:txBody>
          <a:bodyPr wrap="square" rtlCol="0">
            <a:spAutoFit/>
          </a:bodyPr>
          <a:lstStyle/>
          <a:p>
            <a:r>
              <a:rPr kumimoji="1" lang="ja-JP" altLang="en-US" sz="900" dirty="0">
                <a:latin typeface="MS UI Gothic" panose="020B0600070205080204" pitchFamily="50" charset="-128"/>
                <a:ea typeface="MS UI Gothic" panose="020B0600070205080204" pitchFamily="50" charset="-128"/>
              </a:rPr>
              <a:t>令和２年度相談支援指導者養成研修資料（令和</a:t>
            </a:r>
            <a:r>
              <a:rPr kumimoji="1" lang="en-US" altLang="ja-JP" sz="900" dirty="0">
                <a:latin typeface="MS UI Gothic" panose="020B0600070205080204" pitchFamily="50" charset="-128"/>
                <a:ea typeface="MS UI Gothic" panose="020B0600070205080204" pitchFamily="50" charset="-128"/>
              </a:rPr>
              <a:t>3</a:t>
            </a:r>
            <a:r>
              <a:rPr kumimoji="1" lang="ja-JP" altLang="en-US" sz="900" dirty="0">
                <a:latin typeface="MS UI Gothic" panose="020B0600070205080204" pitchFamily="50" charset="-128"/>
                <a:ea typeface="MS UI Gothic" panose="020B0600070205080204" pitchFamily="50" charset="-128"/>
              </a:rPr>
              <a:t>年度配信講義資料）　</a:t>
            </a:r>
            <a:endParaRPr kumimoji="1" lang="en-US" altLang="ja-JP" sz="900" dirty="0">
              <a:latin typeface="MS UI Gothic" panose="020B0600070205080204" pitchFamily="50" charset="-128"/>
              <a:ea typeface="MS UI Gothic" panose="020B0600070205080204" pitchFamily="50" charset="-128"/>
            </a:endParaRPr>
          </a:p>
          <a:p>
            <a:r>
              <a:rPr lang="ja-JP" altLang="en-US" sz="900" b="0" i="0" u="none" strike="noStrike" baseline="0" dirty="0">
                <a:solidFill>
                  <a:srgbClr val="000000"/>
                </a:solidFill>
                <a:latin typeface="ＭＳ Ｐゴシック" panose="020B0600070205080204" pitchFamily="50" charset="-128"/>
                <a:ea typeface="ＭＳ Ｐゴシック" panose="020B0600070205080204" pitchFamily="50" charset="-128"/>
              </a:rPr>
              <a:t>東京大学 先端科学技術研究センター准教授　熊谷 晋一郎　氏</a:t>
            </a:r>
            <a:r>
              <a:rPr kumimoji="1" lang="ja-JP" altLang="en-US" sz="900" dirty="0">
                <a:latin typeface="MS UI Gothic" panose="020B0600070205080204" pitchFamily="50" charset="-128"/>
                <a:ea typeface="MS UI Gothic" panose="020B0600070205080204" pitchFamily="50" charset="-128"/>
              </a:rPr>
              <a:t>　　　　　　　　　　　　　　</a:t>
            </a:r>
          </a:p>
        </p:txBody>
      </p:sp>
      <p:sp>
        <p:nvSpPr>
          <p:cNvPr id="6" name="楕円 5">
            <a:extLst>
              <a:ext uri="{FF2B5EF4-FFF2-40B4-BE49-F238E27FC236}">
                <a16:creationId xmlns:a16="http://schemas.microsoft.com/office/drawing/2014/main" id="{2234BAB8-2059-4D2E-B95D-6740C4D41E60}"/>
              </a:ext>
            </a:extLst>
          </p:cNvPr>
          <p:cNvSpPr/>
          <p:nvPr/>
        </p:nvSpPr>
        <p:spPr>
          <a:xfrm>
            <a:off x="57546" y="136524"/>
            <a:ext cx="633845" cy="592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t>参考</a:t>
            </a:r>
          </a:p>
        </p:txBody>
      </p:sp>
    </p:spTree>
    <p:extLst>
      <p:ext uri="{BB962C8B-B14F-4D97-AF65-F5344CB8AC3E}">
        <p14:creationId xmlns:p14="http://schemas.microsoft.com/office/powerpoint/2010/main" val="3487938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ja-JP" altLang="en-US" sz="3600" b="1" dirty="0"/>
              <a:t>６</a:t>
            </a:r>
            <a:r>
              <a:rPr kumimoji="1" lang="ja-JP" altLang="en-US" sz="3600" b="1" dirty="0"/>
              <a:t>日目（</a:t>
            </a:r>
            <a:r>
              <a:rPr lang="ja-JP" altLang="en-US" sz="3600" b="1" dirty="0"/>
              <a:t>実習</a:t>
            </a:r>
            <a:r>
              <a:rPr kumimoji="1" lang="ja-JP" altLang="en-US" sz="3600" b="1" dirty="0"/>
              <a:t>事例による演習）</a:t>
            </a:r>
            <a:br>
              <a:rPr kumimoji="1" lang="en-US" altLang="ja-JP" sz="3600" b="1" dirty="0"/>
            </a:br>
            <a:r>
              <a:rPr lang="ja-JP" altLang="en-US" sz="32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a:t>
            </a:r>
            <a:r>
              <a:rPr lang="en-US" altLang="ja-JP" sz="320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3100" b="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実践例の共有と相互評価２</a:t>
            </a:r>
            <a:r>
              <a:rPr lang="en-US" altLang="ja-JP" sz="32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endParaRPr kumimoji="1" lang="ja-JP" altLang="en-US" sz="32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093788"/>
            <a:ext cx="8505824" cy="5445125"/>
          </a:xfrm>
        </p:spPr>
        <p:txBody>
          <a:bodyPr>
            <a:normAutofit/>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獲得目標</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自ら再実施したアセスメント及びプランニング等について、その</a:t>
            </a:r>
            <a:r>
              <a:rPr lang="ja-JP" altLang="en-US" sz="32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根拠を踏まえて分かりやすく説明できる技術</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を修得する。</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他者からの多角的な意見により視点が広がり、</a:t>
            </a:r>
            <a:r>
              <a:rPr lang="ja-JP" altLang="en-US" sz="32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アセスメントが深まる</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ことを理解する。	</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20</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4122537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ja-JP" altLang="en-US" sz="3600" b="1" dirty="0"/>
              <a:t>６</a:t>
            </a:r>
            <a:r>
              <a:rPr kumimoji="1" lang="ja-JP" altLang="en-US" sz="3600" b="1" dirty="0"/>
              <a:t>日目（</a:t>
            </a:r>
            <a:r>
              <a:rPr lang="ja-JP" altLang="en-US" sz="3600" b="1" dirty="0"/>
              <a:t>実習</a:t>
            </a:r>
            <a:r>
              <a:rPr kumimoji="1" lang="ja-JP" altLang="en-US" sz="3600" b="1" dirty="0"/>
              <a:t>事例による演習）</a:t>
            </a:r>
            <a:br>
              <a:rPr kumimoji="1" lang="en-US" altLang="ja-JP" sz="3600" b="1" dirty="0"/>
            </a:br>
            <a:r>
              <a:rPr kumimoji="1" lang="ja-JP" altLang="en-US" sz="32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演習内容</a:t>
            </a:r>
            <a:endParaRPr kumimoji="1" lang="ja-JP" altLang="en-US" sz="32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504950"/>
            <a:ext cx="8505824" cy="5353050"/>
          </a:xfrm>
        </p:spPr>
        <p:txBody>
          <a:bodyPr>
            <a:normAutofit/>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講義・</a:t>
            </a:r>
            <a:r>
              <a:rPr lang="ja-JP" altLang="en-US" b="1" dirty="0">
                <a:solidFill>
                  <a:srgbClr val="000000"/>
                </a:solidFill>
                <a:latin typeface="ＭＳ ゴシック" panose="020B0609070205080204" pitchFamily="49" charset="-128"/>
                <a:ea typeface="ＭＳ ゴシック" panose="020B0609070205080204" pitchFamily="49" charset="-128"/>
              </a:rPr>
              <a:t>演習</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ja-JP" altLang="en-US" sz="1800" b="0" i="0" u="none" strike="noStrike" baseline="0" dirty="0">
              <a:latin typeface="Wingdings" panose="05000000000000000000" pitchFamily="2" charset="2"/>
            </a:endParaRP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1800" b="0" i="0" u="none" strike="noStrike" baseline="0" dirty="0">
              <a:latin typeface="ＭＳ ゴシック" panose="020B0609070205080204" pitchFamily="49" charset="-128"/>
              <a:ea typeface="ＭＳ ゴシック" panose="020B0609070205080204" pitchFamily="49" charset="-128"/>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相談支援の基礎技術に関する実習２にて、各自が</a:t>
            </a:r>
            <a:r>
              <a:rPr lang="ja-JP" altLang="en-US" sz="3200" b="0" i="0" u="sng" strike="noStrike" baseline="0" dirty="0">
                <a:solidFill>
                  <a:srgbClr val="000000"/>
                </a:solidFill>
                <a:latin typeface="ＭＳ ゴシック" panose="020B0609070205080204" pitchFamily="49" charset="-128"/>
                <a:ea typeface="ＭＳ ゴシック" panose="020B0609070205080204" pitchFamily="49" charset="-128"/>
              </a:rPr>
              <a:t>実施した追加の情報収集</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3200" b="0" i="0" u="sng" strike="noStrike" baseline="0" dirty="0">
                <a:solidFill>
                  <a:srgbClr val="000000"/>
                </a:solidFill>
                <a:latin typeface="ＭＳ ゴシック" panose="020B0609070205080204" pitchFamily="49" charset="-128"/>
                <a:ea typeface="ＭＳ ゴシック" panose="020B0609070205080204" pitchFamily="49" charset="-128"/>
              </a:rPr>
              <a:t>再アセスメント</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32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修正したプランニング内容（注）</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について、グループ毎に実践例の共有、意見交換及び相互評価を実施する。</a:t>
            </a:r>
          </a:p>
          <a:p>
            <a:pPr marL="0" indent="0">
              <a:buNone/>
            </a:pP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	</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21</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
        <p:nvSpPr>
          <p:cNvPr id="6" name="思考の吹き出し: 雲形 5">
            <a:extLst>
              <a:ext uri="{FF2B5EF4-FFF2-40B4-BE49-F238E27FC236}">
                <a16:creationId xmlns:a16="http://schemas.microsoft.com/office/drawing/2014/main" id="{17E9895C-4247-4D91-A9E5-A5C597B16B51}"/>
              </a:ext>
            </a:extLst>
          </p:cNvPr>
          <p:cNvSpPr/>
          <p:nvPr/>
        </p:nvSpPr>
        <p:spPr>
          <a:xfrm>
            <a:off x="6457950" y="1428749"/>
            <a:ext cx="2057400" cy="1095375"/>
          </a:xfrm>
          <a:prstGeom prst="cloudCallout">
            <a:avLst>
              <a:gd name="adj1" fmla="val -46759"/>
              <a:gd name="adj2" fmla="val 16510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a:t>実地教育との関係性</a:t>
            </a:r>
          </a:p>
        </p:txBody>
      </p:sp>
    </p:spTree>
    <p:extLst>
      <p:ext uri="{BB962C8B-B14F-4D97-AF65-F5344CB8AC3E}">
        <p14:creationId xmlns:p14="http://schemas.microsoft.com/office/powerpoint/2010/main" val="2354837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kumimoji="1" lang="ja-JP" altLang="en-US" sz="3600" b="1" dirty="0"/>
              <a:t>７日目（</a:t>
            </a:r>
            <a:r>
              <a:rPr lang="ja-JP" altLang="en-US" sz="3600" b="1" dirty="0"/>
              <a:t>実習</a:t>
            </a:r>
            <a:r>
              <a:rPr kumimoji="1" lang="ja-JP" altLang="en-US" sz="3600" b="1" dirty="0"/>
              <a:t>事例による演習）</a:t>
            </a:r>
            <a:br>
              <a:rPr kumimoji="1" lang="en-US" altLang="ja-JP" sz="3600" b="1" dirty="0"/>
            </a:br>
            <a:r>
              <a:rPr lang="ja-JP" altLang="en-US" sz="32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a:t>
            </a:r>
            <a:r>
              <a:rPr lang="en-US" altLang="ja-JP" sz="320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3100" b="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実践研究とサービス等利用計画作成</a:t>
            </a:r>
            <a:r>
              <a:rPr lang="en-US" altLang="ja-JP" sz="3200"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endParaRPr kumimoji="1" lang="ja-JP" altLang="en-US" sz="32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609725"/>
            <a:ext cx="8505824" cy="4929188"/>
          </a:xfrm>
        </p:spPr>
        <p:txBody>
          <a:bodyPr>
            <a:normAutofit/>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獲得目標</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・グループによる実践研究を通じて、サービス等利用計画作成についての理解を深め、技術を修得する。	</a:t>
            </a: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22</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1231092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628650" y="136525"/>
            <a:ext cx="7886700" cy="957263"/>
          </a:xfrm>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kumimoji="1" lang="ja-JP" altLang="en-US" sz="3600" b="1" dirty="0"/>
              <a:t>７日目（</a:t>
            </a:r>
            <a:r>
              <a:rPr lang="ja-JP" altLang="en-US" sz="3600" b="1" dirty="0"/>
              <a:t>実習</a:t>
            </a:r>
            <a:r>
              <a:rPr kumimoji="1" lang="ja-JP" altLang="en-US" sz="3600" b="1" dirty="0"/>
              <a:t>事例による演習）</a:t>
            </a:r>
            <a:br>
              <a:rPr kumimoji="1" lang="en-US" altLang="ja-JP" sz="3600" b="1" dirty="0"/>
            </a:br>
            <a:r>
              <a:rPr kumimoji="1" lang="ja-JP" altLang="en-US" sz="32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演習内容</a:t>
            </a:r>
            <a:endParaRPr kumimoji="1" lang="ja-JP" altLang="en-US" sz="32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319088" y="1093788"/>
            <a:ext cx="8505824" cy="5445125"/>
          </a:xfrm>
        </p:spPr>
        <p:txBody>
          <a:bodyPr>
            <a:normAutofit/>
          </a:bodyPr>
          <a:lstStyle/>
          <a:p>
            <a:pPr marL="0" indent="0">
              <a:buNone/>
            </a:pP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2800" b="1" i="0" u="none" strike="noStrike" baseline="0" dirty="0">
                <a:solidFill>
                  <a:srgbClr val="000000"/>
                </a:solidFill>
                <a:latin typeface="ＭＳ ゴシック" panose="020B0609070205080204" pitchFamily="49" charset="-128"/>
                <a:ea typeface="ＭＳ ゴシック" panose="020B0609070205080204" pitchFamily="49" charset="-128"/>
              </a:rPr>
              <a:t>講義・</a:t>
            </a:r>
            <a:r>
              <a:rPr lang="ja-JP" altLang="en-US" b="1" dirty="0">
                <a:solidFill>
                  <a:srgbClr val="000000"/>
                </a:solidFill>
                <a:latin typeface="ＭＳ ゴシック" panose="020B0609070205080204" pitchFamily="49" charset="-128"/>
                <a:ea typeface="ＭＳ ゴシック" panose="020B0609070205080204" pitchFamily="49" charset="-128"/>
              </a:rPr>
              <a:t>演習</a:t>
            </a:r>
            <a:r>
              <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ja-JP" altLang="en-US" sz="1800" b="0" i="0" u="none" strike="noStrike" baseline="0" dirty="0">
              <a:latin typeface="Wingdings" panose="05000000000000000000" pitchFamily="2" charset="2"/>
            </a:endParaRPr>
          </a:p>
          <a:p>
            <a:pPr marL="0" indent="0">
              <a:buNone/>
            </a:pPr>
            <a:endParaRPr lang="en-US" altLang="ja-JP" sz="2800" b="1"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1800" b="0" i="0" u="none" strike="noStrike" baseline="0" dirty="0">
              <a:latin typeface="Wingdings" panose="05000000000000000000" pitchFamily="2" charset="2"/>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実習により作成した実践例より</a:t>
            </a:r>
            <a:r>
              <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rPr>
              <a:t>1</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例選択し、</a:t>
            </a:r>
            <a:r>
              <a:rPr lang="ja-JP" altLang="en-US" sz="3200" b="0" i="0" u="sng" strike="noStrike" baseline="0" dirty="0">
                <a:solidFill>
                  <a:srgbClr val="000000"/>
                </a:solidFill>
                <a:latin typeface="ＭＳ ゴシック" panose="020B0609070205080204" pitchFamily="49" charset="-128"/>
                <a:ea typeface="ＭＳ ゴシック" panose="020B0609070205080204" pitchFamily="49" charset="-128"/>
              </a:rPr>
              <a:t>グループによる再アセスメント</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を実施し、</a:t>
            </a:r>
            <a:r>
              <a:rPr lang="ja-JP" altLang="en-US" sz="32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ニーズの明確化及び支援の検討</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を行う。選択実践例の地域に存在する</a:t>
            </a:r>
            <a:r>
              <a:rPr lang="ja-JP" altLang="en-US" sz="3200" b="1" i="0" u="sng"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社会資源を想定して具体的なサービス等利用計画</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（障害児支援計画）を作成する。</a:t>
            </a:r>
          </a:p>
          <a:p>
            <a:pPr marL="0" indent="0">
              <a:buNone/>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	</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23</a:t>
            </a:fld>
            <a:endParaRPr kumimoji="1" lang="ja-JP" altLang="en-US"/>
          </a:p>
        </p:txBody>
      </p:sp>
      <p:sp>
        <p:nvSpPr>
          <p:cNvPr id="5" name="テキスト ボックス 4">
            <a:extLst>
              <a:ext uri="{FF2B5EF4-FFF2-40B4-BE49-F238E27FC236}">
                <a16:creationId xmlns:a16="http://schemas.microsoft.com/office/drawing/2014/main" id="{07D0502E-B861-4AEE-B0F2-683A90BE660D}"/>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
        <p:nvSpPr>
          <p:cNvPr id="6" name="思考の吹き出し: 雲形 5">
            <a:extLst>
              <a:ext uri="{FF2B5EF4-FFF2-40B4-BE49-F238E27FC236}">
                <a16:creationId xmlns:a16="http://schemas.microsoft.com/office/drawing/2014/main" id="{171F9414-AF4E-480E-AABC-2210329D4D7A}"/>
              </a:ext>
            </a:extLst>
          </p:cNvPr>
          <p:cNvSpPr/>
          <p:nvPr/>
        </p:nvSpPr>
        <p:spPr>
          <a:xfrm>
            <a:off x="5686425" y="5078413"/>
            <a:ext cx="2057400" cy="1095375"/>
          </a:xfrm>
          <a:prstGeom prst="cloudCallout">
            <a:avLst>
              <a:gd name="adj1" fmla="val -78240"/>
              <a:gd name="adj2" fmla="val -71413"/>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a:t>実地教育との関係性</a:t>
            </a:r>
          </a:p>
        </p:txBody>
      </p:sp>
    </p:spTree>
    <p:extLst>
      <p:ext uri="{BB962C8B-B14F-4D97-AF65-F5344CB8AC3E}">
        <p14:creationId xmlns:p14="http://schemas.microsoft.com/office/powerpoint/2010/main" val="3154283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91DB5C-9A7D-45C0-A5CF-3F4EA05B542E}"/>
              </a:ext>
            </a:extLst>
          </p:cNvPr>
          <p:cNvSpPr>
            <a:spLocks noGrp="1"/>
          </p:cNvSpPr>
          <p:nvPr>
            <p:ph type="title"/>
          </p:nvPr>
        </p:nvSpPr>
        <p:spPr>
          <a:xfrm>
            <a:off x="628650" y="136525"/>
            <a:ext cx="7886700" cy="968376"/>
          </a:xfrm>
        </p:spPr>
        <p:txBody>
          <a:bodyPr>
            <a:normAutofit/>
          </a:bodyPr>
          <a:lstStyle/>
          <a:p>
            <a:pPr algn="ctr"/>
            <a:r>
              <a:rPr lang="ja-JP" altLang="en-US" sz="3600" b="1" dirty="0"/>
              <a:t>７</a:t>
            </a:r>
            <a:r>
              <a:rPr kumimoji="1" lang="ja-JP" altLang="en-US" sz="3600" b="1" dirty="0"/>
              <a:t>日間研修（初任者研修）のまとめ</a:t>
            </a:r>
          </a:p>
        </p:txBody>
      </p:sp>
      <p:sp>
        <p:nvSpPr>
          <p:cNvPr id="3" name="コンテンツ プレースホルダー 2">
            <a:extLst>
              <a:ext uri="{FF2B5EF4-FFF2-40B4-BE49-F238E27FC236}">
                <a16:creationId xmlns:a16="http://schemas.microsoft.com/office/drawing/2014/main" id="{004DAB73-7AAC-4883-98BB-8B314C3C5CA4}"/>
              </a:ext>
            </a:extLst>
          </p:cNvPr>
          <p:cNvSpPr>
            <a:spLocks noGrp="1"/>
          </p:cNvSpPr>
          <p:nvPr>
            <p:ph idx="1"/>
          </p:nvPr>
        </p:nvSpPr>
        <p:spPr>
          <a:xfrm>
            <a:off x="628650" y="1400175"/>
            <a:ext cx="7886700" cy="4776788"/>
          </a:xfrm>
        </p:spPr>
        <p:txBody>
          <a:bodyPr>
            <a:normAutofit fontScale="92500" lnSpcReduction="10000"/>
          </a:bodyPr>
          <a:lstStyle/>
          <a:p>
            <a:pPr marL="0" indent="0">
              <a:buNone/>
            </a:pPr>
            <a:r>
              <a:rPr kumimoji="1" lang="ja-JP" altLang="en-US" sz="2000" b="1" dirty="0">
                <a:latin typeface="HG丸ｺﾞｼｯｸM-PRO" panose="020F0600000000000000" pitchFamily="50" charset="-128"/>
                <a:ea typeface="HG丸ｺﾞｼｯｸM-PRO" panose="020F0600000000000000" pitchFamily="50" charset="-128"/>
              </a:rPr>
              <a:t>研修修了時</a:t>
            </a:r>
            <a:endParaRPr kumimoji="1" lang="en-US" altLang="ja-JP" sz="2000" b="1" dirty="0">
              <a:latin typeface="HG丸ｺﾞｼｯｸM-PRO" panose="020F0600000000000000" pitchFamily="50" charset="-128"/>
              <a:ea typeface="HG丸ｺﾞｼｯｸM-PRO" panose="020F0600000000000000" pitchFamily="50" charset="-128"/>
            </a:endParaRPr>
          </a:p>
          <a:p>
            <a:pPr marL="0" indent="0">
              <a:buNone/>
            </a:pPr>
            <a:r>
              <a:rPr kumimoji="1" lang="en-US" altLang="ja-JP" sz="2000" dirty="0">
                <a:latin typeface="HG丸ｺﾞｼｯｸM-PRO" panose="020F0600000000000000" pitchFamily="50" charset="-128"/>
                <a:ea typeface="HG丸ｺﾞｼｯｸM-PRO" panose="020F0600000000000000" pitchFamily="50" charset="-128"/>
              </a:rPr>
              <a:t>【</a:t>
            </a:r>
            <a:r>
              <a:rPr lang="ja-JP" altLang="en-US" sz="2000" b="0" i="0" u="none" strike="noStrike" baseline="0" dirty="0">
                <a:solidFill>
                  <a:srgbClr val="000000"/>
                </a:solidFill>
                <a:latin typeface="HG丸ｺﾞｼｯｸM-PRO" panose="020F0600000000000000" pitchFamily="50" charset="-128"/>
                <a:ea typeface="HG丸ｺﾞｼｯｸM-PRO" panose="020F0600000000000000" pitchFamily="50" charset="-128"/>
              </a:rPr>
              <a:t>研修全体を振り返っての意見交換、講評及びネットワーク作り</a:t>
            </a:r>
            <a:r>
              <a:rPr lang="en-US" altLang="ja-JP" sz="2000" b="0" i="0" u="none" strike="noStrike" baseline="0" dirty="0">
                <a:solidFill>
                  <a:srgbClr val="000000"/>
                </a:solidFill>
                <a:latin typeface="HG丸ｺﾞｼｯｸM-PRO" panose="020F0600000000000000" pitchFamily="50" charset="-128"/>
                <a:ea typeface="HG丸ｺﾞｼｯｸM-PRO" panose="020F0600000000000000" pitchFamily="50" charset="-128"/>
              </a:rPr>
              <a:t>】</a:t>
            </a: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	</a:t>
            </a:r>
          </a:p>
          <a:p>
            <a:pPr marL="0" indent="0">
              <a:buNone/>
            </a:pP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獲得目標</a:t>
            </a:r>
            <a:r>
              <a:rPr kumimoji="1" lang="en-US" altLang="ja-JP" b="1" dirty="0">
                <a:latin typeface="HG丸ｺﾞｼｯｸM-PRO" panose="020F0600000000000000" pitchFamily="50" charset="-128"/>
                <a:ea typeface="HG丸ｺﾞｼｯｸM-PRO" panose="020F0600000000000000" pitchFamily="50" charset="-128"/>
              </a:rPr>
              <a:t>】</a:t>
            </a:r>
          </a:p>
          <a:p>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研修全体の振り返りを行うことで、今後の学習課題を認識し、自己研鑽意欲を高める。</a:t>
            </a:r>
          </a:p>
          <a:p>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また、研修受講者間でのネットワークの構築を図る。	</a:t>
            </a:r>
          </a:p>
          <a:p>
            <a:pPr marL="0" indent="0">
              <a:buNone/>
            </a:pP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内容</a:t>
            </a:r>
            <a:r>
              <a:rPr lang="en-US" altLang="ja-JP" b="1" dirty="0">
                <a:latin typeface="HG丸ｺﾞｼｯｸM-PRO" panose="020F0600000000000000" pitchFamily="50" charset="-128"/>
                <a:ea typeface="HG丸ｺﾞｼｯｸM-PRO" panose="020F0600000000000000" pitchFamily="50" charset="-128"/>
              </a:rPr>
              <a:t>】</a:t>
            </a:r>
          </a:p>
          <a:p>
            <a:endParaRPr lang="ja-JP" altLang="en-US" sz="1800" b="0" i="0" u="none" strike="noStrike" baseline="0" dirty="0">
              <a:latin typeface="HG丸ｺﾞｼｯｸM-PRO" panose="020F0600000000000000" pitchFamily="50" charset="-128"/>
              <a:ea typeface="HG丸ｺﾞｼｯｸM-PRO" panose="020F0600000000000000" pitchFamily="50" charset="-128"/>
            </a:endParaRPr>
          </a:p>
          <a:p>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研修全体の振り返りを行うに当たって、グループ又は全体で意見交換を行い、専門的助言を含めて、研修における学習の成果や今後の学習課題への意識付けのための講義・演習を行う。</a:t>
            </a:r>
          </a:p>
          <a:p>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現場で生じうる課題への対応や共同で研修する機会を作るため、研修受講者間においてネットワークの構築を図る。</a:t>
            </a: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	</a:t>
            </a:r>
          </a:p>
          <a:p>
            <a:pPr marL="0" indent="0">
              <a:buNone/>
            </a:pPr>
            <a:endParaRPr kumimoji="1" lang="ja-JP" altLang="en-US" b="1" dirty="0"/>
          </a:p>
        </p:txBody>
      </p:sp>
      <p:sp>
        <p:nvSpPr>
          <p:cNvPr id="4" name="スライド番号プレースホルダー 3">
            <a:extLst>
              <a:ext uri="{FF2B5EF4-FFF2-40B4-BE49-F238E27FC236}">
                <a16:creationId xmlns:a16="http://schemas.microsoft.com/office/drawing/2014/main" id="{664347FC-827D-4CED-BA65-3A1EBB1693F0}"/>
              </a:ext>
            </a:extLst>
          </p:cNvPr>
          <p:cNvSpPr>
            <a:spLocks noGrp="1"/>
          </p:cNvSpPr>
          <p:nvPr>
            <p:ph type="sldNum" sz="quarter" idx="12"/>
          </p:nvPr>
        </p:nvSpPr>
        <p:spPr/>
        <p:txBody>
          <a:bodyPr/>
          <a:lstStyle/>
          <a:p>
            <a:fld id="{2ADEAB0B-3364-414D-832E-F3CDA843F507}" type="slidenum">
              <a:rPr kumimoji="1" lang="ja-JP" altLang="en-US" smtClean="0"/>
              <a:t>24</a:t>
            </a:fld>
            <a:endParaRPr kumimoji="1" lang="ja-JP" altLang="en-US"/>
          </a:p>
        </p:txBody>
      </p:sp>
      <p:sp>
        <p:nvSpPr>
          <p:cNvPr id="5" name="テキスト ボックス 4">
            <a:extLst>
              <a:ext uri="{FF2B5EF4-FFF2-40B4-BE49-F238E27FC236}">
                <a16:creationId xmlns:a16="http://schemas.microsoft.com/office/drawing/2014/main" id="{47DF1B5B-60C5-431A-B93A-792D450191AB}"/>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580488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DC03E0-003E-4CE1-AFFE-BE03481293EE}"/>
              </a:ext>
            </a:extLst>
          </p:cNvPr>
          <p:cNvSpPr>
            <a:spLocks noGrp="1"/>
          </p:cNvSpPr>
          <p:nvPr>
            <p:ph type="title"/>
          </p:nvPr>
        </p:nvSpPr>
        <p:spPr>
          <a:xfrm>
            <a:off x="628650" y="136524"/>
            <a:ext cx="7886700" cy="571502"/>
          </a:xfrm>
        </p:spPr>
        <p:txBody>
          <a:bodyPr>
            <a:normAutofit fontScale="90000"/>
          </a:bodyPr>
          <a:lstStyle/>
          <a:p>
            <a:pPr algn="ctr"/>
            <a:r>
              <a:rPr kumimoji="1" lang="ja-JP" altLang="en-US" b="1" u="sng" dirty="0">
                <a:solidFill>
                  <a:srgbClr val="FF0000"/>
                </a:solidFill>
                <a:effectLst>
                  <a:outerShdw blurRad="38100" dist="38100" dir="2700000" algn="tl">
                    <a:srgbClr val="000000">
                      <a:alpha val="43137"/>
                    </a:srgbClr>
                  </a:outerShdw>
                </a:effectLst>
              </a:rPr>
              <a:t>実践での注意事項</a:t>
            </a:r>
          </a:p>
        </p:txBody>
      </p:sp>
      <p:sp>
        <p:nvSpPr>
          <p:cNvPr id="3" name="コンテンツ プレースホルダー 2">
            <a:extLst>
              <a:ext uri="{FF2B5EF4-FFF2-40B4-BE49-F238E27FC236}">
                <a16:creationId xmlns:a16="http://schemas.microsoft.com/office/drawing/2014/main" id="{3BE68338-5C33-48C8-9DE5-7E09EF16A8E8}"/>
              </a:ext>
            </a:extLst>
          </p:cNvPr>
          <p:cNvSpPr>
            <a:spLocks noGrp="1"/>
          </p:cNvSpPr>
          <p:nvPr>
            <p:ph idx="1"/>
          </p:nvPr>
        </p:nvSpPr>
        <p:spPr>
          <a:xfrm>
            <a:off x="628649" y="790576"/>
            <a:ext cx="8239125" cy="5848350"/>
          </a:xfrm>
        </p:spPr>
        <p:txBody>
          <a:bodyPr>
            <a:normAutofit lnSpcReduction="10000"/>
          </a:bodyPr>
          <a:lstStyle/>
          <a:p>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対人援助に関わる援助者に求められる</a:t>
            </a:r>
            <a:r>
              <a:rPr lang="en-US" altLang="ja-JP" sz="1800" b="0" i="0" u="sng" strike="noStrike" baseline="0" dirty="0">
                <a:solidFill>
                  <a:srgbClr val="000000"/>
                </a:solidFill>
                <a:latin typeface="HG丸ｺﾞｼｯｸM-PRO" panose="020F0600000000000000" pitchFamily="50" charset="-128"/>
                <a:ea typeface="HG丸ｺﾞｼｯｸM-PRO" panose="020F0600000000000000" pitchFamily="50" charset="-128"/>
              </a:rPr>
              <a:t>7</a:t>
            </a:r>
            <a:r>
              <a:rPr lang="ja-JP" altLang="en-US" sz="1800" b="0" i="0" u="sng" strike="noStrike" baseline="0" dirty="0">
                <a:solidFill>
                  <a:srgbClr val="000000"/>
                </a:solidFill>
                <a:latin typeface="HG丸ｺﾞｼｯｸM-PRO" panose="020F0600000000000000" pitchFamily="50" charset="-128"/>
                <a:ea typeface="HG丸ｺﾞｼｯｸM-PRO" panose="020F0600000000000000" pitchFamily="50" charset="-128"/>
              </a:rPr>
              <a:t>つの行動規範</a:t>
            </a: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のこと。</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１．個別化（利用者の生活問題の個別性を理解する）</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２．意図的な感情表出（利用者の自由な感情表出を促すよう意図的に関わる）</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３．統制された情緒的関与（援助者自身の感情を自覚的にコントロールして利</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　用者に反応する）</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４．受容（利用者の「あるがまま」を受け入れる）</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５．非審判的態度（援助者の価値観によって利用者を一方的に非難しない）</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６．自己決定（利用者の自己決定を尊重する）</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７．秘密保持（利用者に関する情報を不必要に漏らさない）という</a:t>
            </a:r>
            <a:r>
              <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7</a:t>
            </a: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つの原則</a:t>
            </a:r>
            <a:endParaRPr lang="en-US" altLang="ja-JP" sz="18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marL="0" indent="0">
              <a:buNone/>
            </a:pPr>
            <a:r>
              <a:rPr lang="ja-JP" altLang="en-US" sz="1800" dirty="0">
                <a:solidFill>
                  <a:srgbClr val="000000"/>
                </a:solidFill>
                <a:latin typeface="HG丸ｺﾞｼｯｸM-PRO" panose="020F0600000000000000" pitchFamily="50" charset="-128"/>
                <a:ea typeface="HG丸ｺﾞｼｯｸM-PRO" panose="020F0600000000000000" pitchFamily="50" charset="-128"/>
              </a:rPr>
              <a:t>　</a:t>
            </a:r>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からなる。</a:t>
            </a:r>
          </a:p>
          <a:p>
            <a:r>
              <a:rPr lang="ja-JP" altLang="en-US" sz="1800" b="0" i="0" u="none" strike="noStrike" baseline="0" dirty="0">
                <a:solidFill>
                  <a:srgbClr val="000000"/>
                </a:solidFill>
                <a:latin typeface="HG丸ｺﾞｼｯｸM-PRO" panose="020F0600000000000000" pitchFamily="50" charset="-128"/>
                <a:ea typeface="HG丸ｺﾞｼｯｸM-PRO" panose="020F0600000000000000" pitchFamily="50" charset="-128"/>
              </a:rPr>
              <a:t>ソーシャルワークアセスメントの際に、家族の状況を視覚化し、把握するために、主に介護、</a:t>
            </a:r>
            <a:r>
              <a:rPr lang="ja-JP" altLang="en-US" sz="1800" b="0" i="0" u="none" strike="noStrike" baseline="0" dirty="0">
                <a:latin typeface="HG丸ｺﾞｼｯｸM-PRO" panose="020F0600000000000000" pitchFamily="50" charset="-128"/>
                <a:ea typeface="HG丸ｺﾞｼｯｸM-PRO" panose="020F0600000000000000" pitchFamily="50" charset="-128"/>
              </a:rPr>
              <a:t>障害、医療、教育の分野で、援助者が、利用者を中心とした親族・家族関係（婚姻や血縁関係などの事実に基づく）を理解するために作成される図のこと。</a:t>
            </a:r>
          </a:p>
          <a:p>
            <a:r>
              <a:rPr lang="ja-JP" altLang="en-US" sz="1800" b="0" i="0" u="none" strike="noStrike" baseline="0" dirty="0">
                <a:latin typeface="HG丸ｺﾞｼｯｸM-PRO" panose="020F0600000000000000" pitchFamily="50" charset="-128"/>
                <a:ea typeface="HG丸ｺﾞｼｯｸM-PRO" panose="020F0600000000000000" pitchFamily="50" charset="-128"/>
              </a:rPr>
              <a:t>主に介護、障害、医療、教育の分野で、援助者が、利用者とその家族が現在どのような状況に置かれているのかを把握するために、関係者・関係機関・社会資源（周辺からの情報や個人の見方により作成される）との関係性を図式化したもの</a:t>
            </a:r>
            <a:r>
              <a:rPr lang="ja-JP" altLang="en-US" sz="1800" b="0" i="0" u="none" strike="noStrike" baseline="0" dirty="0">
                <a:latin typeface="Century" panose="02040604050505020304" pitchFamily="18" charset="0"/>
                <a:ea typeface="ＭＳ ゴシック" panose="020B0609070205080204" pitchFamily="49" charset="-128"/>
              </a:rPr>
              <a:t>。</a:t>
            </a:r>
            <a:endParaRPr kumimoji="1" lang="ja-JP" altLang="en-US" dirty="0"/>
          </a:p>
        </p:txBody>
      </p:sp>
      <p:sp>
        <p:nvSpPr>
          <p:cNvPr id="4" name="スライド番号プレースホルダー 3">
            <a:extLst>
              <a:ext uri="{FF2B5EF4-FFF2-40B4-BE49-F238E27FC236}">
                <a16:creationId xmlns:a16="http://schemas.microsoft.com/office/drawing/2014/main" id="{635BEDC8-D526-42B8-81FE-2E7059E481E9}"/>
              </a:ext>
            </a:extLst>
          </p:cNvPr>
          <p:cNvSpPr>
            <a:spLocks noGrp="1"/>
          </p:cNvSpPr>
          <p:nvPr>
            <p:ph type="sldNum" sz="quarter" idx="12"/>
          </p:nvPr>
        </p:nvSpPr>
        <p:spPr/>
        <p:txBody>
          <a:bodyPr/>
          <a:lstStyle/>
          <a:p>
            <a:fld id="{2ADEAB0B-3364-414D-832E-F3CDA843F507}" type="slidenum">
              <a:rPr kumimoji="1" lang="ja-JP" altLang="en-US" smtClean="0"/>
              <a:t>25</a:t>
            </a:fld>
            <a:endParaRPr kumimoji="1" lang="ja-JP" altLang="en-US"/>
          </a:p>
        </p:txBody>
      </p:sp>
      <p:sp>
        <p:nvSpPr>
          <p:cNvPr id="5" name="テキスト ボックス 4">
            <a:extLst>
              <a:ext uri="{FF2B5EF4-FFF2-40B4-BE49-F238E27FC236}">
                <a16:creationId xmlns:a16="http://schemas.microsoft.com/office/drawing/2014/main" id="{9B224599-1C9B-42EF-ACAC-C720256C8F33}"/>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障発</a:t>
            </a:r>
            <a:r>
              <a:rPr lang="en-US" altLang="zh-CN" sz="1000" b="0" i="0" u="none"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0331</a:t>
            </a:r>
            <a:r>
              <a:rPr lang="zh-CN" altLang="en-US" sz="1000" b="0" i="0" u="none"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第</a:t>
            </a:r>
            <a:r>
              <a:rPr lang="en-US" altLang="zh-CN" sz="1000" b="0" i="0" u="none"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12</a:t>
            </a:r>
            <a:r>
              <a:rPr lang="zh-CN" altLang="en-US" sz="1000" b="0" i="0" u="none"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号 令和４年３月３１日 </a:t>
            </a:r>
            <a:endParaRPr lang="ja-JP" altLang="en-US" sz="1000" b="0" i="0" u="none"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r>
              <a:rPr lang="ja-JP" altLang="en-US" sz="1000" b="0" i="0" u="none"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相談支援従事者研修事業の実施について</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より抜粋　 </a:t>
            </a:r>
            <a:endParaRPr lang="ja-JP" altLang="en-US" sz="1000" dirty="0"/>
          </a:p>
        </p:txBody>
      </p:sp>
      <p:sp>
        <p:nvSpPr>
          <p:cNvPr id="6" name="楕円 5">
            <a:extLst>
              <a:ext uri="{FF2B5EF4-FFF2-40B4-BE49-F238E27FC236}">
                <a16:creationId xmlns:a16="http://schemas.microsoft.com/office/drawing/2014/main" id="{5487EE5D-8C43-48B1-BC9F-2080E9A2FD8E}"/>
              </a:ext>
            </a:extLst>
          </p:cNvPr>
          <p:cNvSpPr/>
          <p:nvPr/>
        </p:nvSpPr>
        <p:spPr>
          <a:xfrm>
            <a:off x="242667" y="234889"/>
            <a:ext cx="633845" cy="592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t>参考</a:t>
            </a:r>
          </a:p>
        </p:txBody>
      </p:sp>
    </p:spTree>
    <p:extLst>
      <p:ext uri="{BB962C8B-B14F-4D97-AF65-F5344CB8AC3E}">
        <p14:creationId xmlns:p14="http://schemas.microsoft.com/office/powerpoint/2010/main" val="3207059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5C511E-B08F-4DC1-8AC9-FC6572B48DE4}"/>
              </a:ext>
            </a:extLst>
          </p:cNvPr>
          <p:cNvSpPr>
            <a:spLocks noGrp="1"/>
          </p:cNvSpPr>
          <p:nvPr>
            <p:ph idx="1"/>
          </p:nvPr>
        </p:nvSpPr>
        <p:spPr/>
        <p:txBody>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１．</a:t>
            </a:r>
            <a:r>
              <a:rPr lang="ja-JP" altLang="en-US" dirty="0">
                <a:latin typeface="HG丸ｺﾞｼｯｸM-PRO" panose="020F0600000000000000" pitchFamily="50" charset="-128"/>
                <a:ea typeface="HG丸ｺﾞｼｯｸM-PRO" panose="020F0600000000000000" pitchFamily="50" charset="-128"/>
              </a:rPr>
              <a:t>７日間研修の流れ</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２．各研修日の獲得目標</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３．前回研修日と当日研修・後日研修の構造化</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からみえる演習講師・実習を受けいれる側の</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理解（受講生に分かりやすい説明スキルに向</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けた取り組みなど）が重要</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498D8E46-AED9-4B37-B783-6A6CCBDC1E1A}"/>
              </a:ext>
            </a:extLst>
          </p:cNvPr>
          <p:cNvSpPr>
            <a:spLocks noGrp="1"/>
          </p:cNvSpPr>
          <p:nvPr>
            <p:ph type="sldNum" sz="quarter" idx="12"/>
          </p:nvPr>
        </p:nvSpPr>
        <p:spPr/>
        <p:txBody>
          <a:bodyPr/>
          <a:lstStyle/>
          <a:p>
            <a:fld id="{2ADEAB0B-3364-414D-832E-F3CDA843F507}" type="slidenum">
              <a:rPr kumimoji="1" lang="ja-JP" altLang="en-US" smtClean="0"/>
              <a:t>26</a:t>
            </a:fld>
            <a:endParaRPr kumimoji="1" lang="ja-JP" altLang="en-US"/>
          </a:p>
        </p:txBody>
      </p:sp>
      <p:sp>
        <p:nvSpPr>
          <p:cNvPr id="5" name="タイトル 4">
            <a:extLst>
              <a:ext uri="{FF2B5EF4-FFF2-40B4-BE49-F238E27FC236}">
                <a16:creationId xmlns:a16="http://schemas.microsoft.com/office/drawing/2014/main" id="{DA47CAE0-369D-4643-AE4C-96FA1963F91F}"/>
              </a:ext>
            </a:extLst>
          </p:cNvPr>
          <p:cNvSpPr>
            <a:spLocks noGrp="1"/>
          </p:cNvSpPr>
          <p:nvPr>
            <p:ph type="title"/>
          </p:nvPr>
        </p:nvSpPr>
        <p:spPr>
          <a:xfrm>
            <a:off x="509587" y="460888"/>
            <a:ext cx="8124825" cy="1095937"/>
          </a:xfrm>
          <a:prstGeom prst="rect">
            <a:avLst/>
          </a:prstGeom>
          <a:noFill/>
        </p:spPr>
        <p:txBody>
          <a:bodyPr wrap="square" lIns="84071" tIns="42035" rIns="84071" bIns="42035">
            <a:spAutoFit/>
          </a:bodyPr>
          <a:lstStyle/>
          <a:p>
            <a:pPr algn="ctr">
              <a:defRPr/>
            </a:pPr>
            <a:r>
              <a:rPr lang="ja-JP" altLang="en-US" sz="3600" b="1" dirty="0">
                <a:ln w="1905"/>
                <a:solidFill>
                  <a:schemeClr val="bg2">
                    <a:lumMod val="25000"/>
                  </a:schemeClr>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受講生が地域に戻って計画相談支援の実践が出来る力を養うために</a:t>
            </a:r>
            <a:r>
              <a:rPr lang="ja-JP" altLang="en-US" sz="3600" b="1" dirty="0">
                <a:ln w="1905"/>
                <a:solidFill>
                  <a:schemeClr val="bg2">
                    <a:lumMod val="2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のまとめ</a:t>
            </a:r>
            <a:endParaRPr lang="en-US" altLang="ja-JP" sz="3600" b="1" dirty="0">
              <a:ln w="1905"/>
              <a:solidFill>
                <a:schemeClr val="bg2">
                  <a:lumMod val="2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9926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p:cNvSpPr/>
          <p:nvPr/>
        </p:nvSpPr>
        <p:spPr>
          <a:xfrm>
            <a:off x="2058762" y="3511929"/>
            <a:ext cx="4366122" cy="4829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６名グループにてグループ演習</a:t>
            </a:r>
          </a:p>
          <a:p>
            <a:pPr algn="ctr" defTabSz="685800"/>
            <a:endParaRPr kumimoji="1" lang="ja-JP" altLang="en-US" sz="788" dirty="0">
              <a:solidFill>
                <a:prstClr val="black"/>
              </a:solidFill>
              <a:latin typeface="MS UI Gothic" panose="020B0600070205080204" pitchFamily="50" charset="-128"/>
              <a:ea typeface="MS UI Gothic" panose="020B0600070205080204" pitchFamily="50" charset="-128"/>
            </a:endParaRPr>
          </a:p>
          <a:p>
            <a:pPr algn="ctr" defTabSz="685800"/>
            <a:endParaRPr kumimoji="1" lang="ja-JP" altLang="en-US" sz="788" dirty="0">
              <a:solidFill>
                <a:prstClr val="black"/>
              </a:solidFill>
              <a:latin typeface="MS UI Gothic" panose="020B0600070205080204" pitchFamily="50" charset="-128"/>
              <a:ea typeface="MS UI Gothic" panose="020B0600070205080204" pitchFamily="50" charset="-128"/>
            </a:endParaRPr>
          </a:p>
        </p:txBody>
      </p:sp>
      <p:sp>
        <p:nvSpPr>
          <p:cNvPr id="60" name="正方形/長方形 59"/>
          <p:cNvSpPr/>
          <p:nvPr/>
        </p:nvSpPr>
        <p:spPr>
          <a:xfrm>
            <a:off x="2062333" y="4375942"/>
            <a:ext cx="4366122" cy="4799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６名グループにてグループ演習</a:t>
            </a:r>
          </a:p>
          <a:p>
            <a:pPr algn="ctr" defTabSz="685800"/>
            <a:endParaRPr kumimoji="1" lang="ja-JP" altLang="en-US" sz="788" dirty="0">
              <a:solidFill>
                <a:prstClr val="black"/>
              </a:solidFill>
              <a:latin typeface="MS UI Gothic" panose="020B0600070205080204" pitchFamily="50" charset="-128"/>
              <a:ea typeface="MS UI Gothic" panose="020B0600070205080204" pitchFamily="50" charset="-128"/>
            </a:endParaRPr>
          </a:p>
          <a:p>
            <a:pPr algn="ctr" defTabSz="685800"/>
            <a:endParaRPr kumimoji="1" lang="ja-JP" altLang="en-US" sz="788" dirty="0">
              <a:solidFill>
                <a:prstClr val="black"/>
              </a:solidFill>
              <a:latin typeface="MS UI Gothic" panose="020B0600070205080204" pitchFamily="50" charset="-128"/>
              <a:ea typeface="MS UI Gothic" panose="020B0600070205080204" pitchFamily="50" charset="-128"/>
            </a:endParaRPr>
          </a:p>
        </p:txBody>
      </p:sp>
      <p:sp>
        <p:nvSpPr>
          <p:cNvPr id="5" name="正方形/長方形 4"/>
          <p:cNvSpPr/>
          <p:nvPr/>
        </p:nvSpPr>
        <p:spPr>
          <a:xfrm>
            <a:off x="401326" y="4370927"/>
            <a:ext cx="381866" cy="47128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a:r>
              <a:rPr kumimoji="1" lang="ja-JP" altLang="en-US" sz="1350" b="1" dirty="0">
                <a:solidFill>
                  <a:prstClr val="black"/>
                </a:solidFill>
                <a:latin typeface="游ゴシック" panose="020F0502020204030204"/>
                <a:ea typeface="游ゴシック" panose="020B0400000000000000" pitchFamily="50" charset="-128"/>
              </a:rPr>
              <a:t>３</a:t>
            </a:r>
          </a:p>
          <a:p>
            <a:pPr algn="ctr" defTabSz="685800"/>
            <a:r>
              <a:rPr kumimoji="1" lang="ja-JP" altLang="en-US" sz="750" b="1" dirty="0">
                <a:solidFill>
                  <a:prstClr val="black"/>
                </a:solidFill>
                <a:latin typeface="游ゴシック" panose="020F0502020204030204"/>
                <a:ea typeface="游ゴシック" panose="020B0400000000000000" pitchFamily="50" charset="-128"/>
              </a:rPr>
              <a:t>日目</a:t>
            </a:r>
          </a:p>
        </p:txBody>
      </p:sp>
      <p:sp>
        <p:nvSpPr>
          <p:cNvPr id="6" name="正方形/長方形 5"/>
          <p:cNvSpPr/>
          <p:nvPr/>
        </p:nvSpPr>
        <p:spPr>
          <a:xfrm>
            <a:off x="401326" y="3511929"/>
            <a:ext cx="381866" cy="48296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1350" b="1" dirty="0">
                <a:solidFill>
                  <a:prstClr val="black"/>
                </a:solidFill>
                <a:latin typeface="游ゴシック" panose="020F0502020204030204"/>
                <a:ea typeface="游ゴシック" panose="020B0400000000000000" pitchFamily="50" charset="-128"/>
              </a:rPr>
              <a:t>２</a:t>
            </a:r>
          </a:p>
          <a:p>
            <a:pPr algn="ctr" defTabSz="685800"/>
            <a:r>
              <a:rPr kumimoji="1" lang="ja-JP" altLang="en-US" sz="750" b="1" dirty="0">
                <a:solidFill>
                  <a:prstClr val="black"/>
                </a:solidFill>
                <a:latin typeface="游ゴシック" panose="020F0502020204030204"/>
                <a:ea typeface="游ゴシック" panose="020B0400000000000000" pitchFamily="50" charset="-128"/>
              </a:rPr>
              <a:t>日目</a:t>
            </a:r>
          </a:p>
        </p:txBody>
      </p:sp>
      <p:sp>
        <p:nvSpPr>
          <p:cNvPr id="7" name="正方形/長方形 6"/>
          <p:cNvSpPr/>
          <p:nvPr/>
        </p:nvSpPr>
        <p:spPr>
          <a:xfrm>
            <a:off x="403356" y="2801348"/>
            <a:ext cx="381866" cy="4810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1350" b="1" dirty="0">
                <a:solidFill>
                  <a:prstClr val="black"/>
                </a:solidFill>
                <a:latin typeface="游ゴシック" panose="020F0502020204030204"/>
                <a:ea typeface="游ゴシック" panose="020B0400000000000000" pitchFamily="50" charset="-128"/>
              </a:rPr>
              <a:t>１</a:t>
            </a:r>
            <a:endParaRPr kumimoji="1" lang="en-US" altLang="ja-JP" sz="1350" b="1" dirty="0">
              <a:solidFill>
                <a:prstClr val="black"/>
              </a:solidFill>
              <a:latin typeface="游ゴシック" panose="020F0502020204030204"/>
              <a:ea typeface="游ゴシック" panose="020B0400000000000000" pitchFamily="50" charset="-128"/>
            </a:endParaRPr>
          </a:p>
          <a:p>
            <a:pPr algn="ctr" defTabSz="685800"/>
            <a:r>
              <a:rPr kumimoji="1" lang="ja-JP" altLang="en-US" sz="750" b="1" dirty="0">
                <a:solidFill>
                  <a:prstClr val="black"/>
                </a:solidFill>
                <a:latin typeface="游ゴシック" panose="020F0502020204030204"/>
                <a:ea typeface="游ゴシック" panose="020B0400000000000000" pitchFamily="50" charset="-128"/>
              </a:rPr>
              <a:t>日目</a:t>
            </a:r>
          </a:p>
        </p:txBody>
      </p:sp>
      <p:sp>
        <p:nvSpPr>
          <p:cNvPr id="8" name="正方形/長方形 7"/>
          <p:cNvSpPr/>
          <p:nvPr/>
        </p:nvSpPr>
        <p:spPr>
          <a:xfrm>
            <a:off x="401326" y="5237232"/>
            <a:ext cx="381866" cy="471284"/>
          </a:xfrm>
          <a:prstGeom prst="rect">
            <a:avLst/>
          </a:prstGeom>
          <a:gradFill>
            <a:gsLst>
              <a:gs pos="0">
                <a:srgbClr val="C55A11"/>
              </a:gs>
              <a:gs pos="69000">
                <a:schemeClr val="accent6">
                  <a:lumMod val="105000"/>
                  <a:satMod val="103000"/>
                  <a:tint val="73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defTabSz="685800"/>
            <a:r>
              <a:rPr kumimoji="1" lang="ja-JP" altLang="en-US" sz="1350" b="1" dirty="0">
                <a:solidFill>
                  <a:prstClr val="black"/>
                </a:solidFill>
                <a:latin typeface="游ゴシック" panose="020F0502020204030204"/>
                <a:ea typeface="游ゴシック" panose="020B0400000000000000" pitchFamily="50" charset="-128"/>
              </a:rPr>
              <a:t>４</a:t>
            </a:r>
          </a:p>
          <a:p>
            <a:pPr algn="ctr" defTabSz="685800"/>
            <a:r>
              <a:rPr kumimoji="1" lang="ja-JP" altLang="en-US" sz="750" b="1" dirty="0">
                <a:solidFill>
                  <a:prstClr val="black"/>
                </a:solidFill>
                <a:latin typeface="游ゴシック" panose="020F0502020204030204"/>
                <a:ea typeface="游ゴシック" panose="020B0400000000000000" pitchFamily="50" charset="-128"/>
              </a:rPr>
              <a:t>日目</a:t>
            </a:r>
          </a:p>
        </p:txBody>
      </p:sp>
      <p:sp>
        <p:nvSpPr>
          <p:cNvPr id="9" name="正方形/長方形 8"/>
          <p:cNvSpPr/>
          <p:nvPr/>
        </p:nvSpPr>
        <p:spPr>
          <a:xfrm>
            <a:off x="781137" y="2799392"/>
            <a:ext cx="655917" cy="482970"/>
          </a:xfrm>
          <a:prstGeom prst="rect">
            <a:avLst/>
          </a:prstGeom>
          <a:solidFill>
            <a:schemeClr val="accent5">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defTabSz="685800"/>
            <a:r>
              <a:rPr kumimoji="1" lang="ja-JP" altLang="en-US" sz="900" b="1" dirty="0">
                <a:solidFill>
                  <a:prstClr val="black"/>
                </a:solidFill>
                <a:latin typeface="MS UI Gothic" panose="020B0600070205080204" pitchFamily="50" charset="-128"/>
                <a:ea typeface="MS UI Gothic" panose="020B0600070205080204" pitchFamily="50" charset="-128"/>
              </a:rPr>
              <a:t>研修受講</a:t>
            </a:r>
          </a:p>
          <a:p>
            <a:pPr algn="ctr" defTabSz="685800"/>
            <a:r>
              <a:rPr kumimoji="1" lang="ja-JP" altLang="en-US" sz="900" b="1" dirty="0">
                <a:solidFill>
                  <a:prstClr val="black"/>
                </a:solidFill>
                <a:latin typeface="MS UI Gothic" panose="020B0600070205080204" pitchFamily="50" charset="-128"/>
                <a:ea typeface="MS UI Gothic" panose="020B0600070205080204" pitchFamily="50" charset="-128"/>
              </a:rPr>
              <a:t>ガイダンス</a:t>
            </a:r>
          </a:p>
        </p:txBody>
      </p:sp>
      <p:sp>
        <p:nvSpPr>
          <p:cNvPr id="10" name="正方形/長方形 9"/>
          <p:cNvSpPr/>
          <p:nvPr/>
        </p:nvSpPr>
        <p:spPr>
          <a:xfrm>
            <a:off x="1485346" y="2799392"/>
            <a:ext cx="795208" cy="482970"/>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defTabSz="685800"/>
            <a:r>
              <a:rPr kumimoji="1" lang="ja-JP" altLang="en-US" sz="1013" b="1" dirty="0">
                <a:solidFill>
                  <a:prstClr val="black"/>
                </a:solidFill>
                <a:latin typeface="MS UI Gothic" panose="020B0600070205080204" pitchFamily="50" charset="-128"/>
                <a:ea typeface="MS UI Gothic" panose="020B0600070205080204" pitchFamily="50" charset="-128"/>
              </a:rPr>
              <a:t>講義１</a:t>
            </a:r>
            <a:endParaRPr kumimoji="1" lang="en-US" altLang="ja-JP" sz="1013"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法制度の現状</a:t>
            </a:r>
          </a:p>
        </p:txBody>
      </p:sp>
      <p:sp>
        <p:nvSpPr>
          <p:cNvPr id="12" name="正方形/長方形 11"/>
          <p:cNvSpPr/>
          <p:nvPr/>
        </p:nvSpPr>
        <p:spPr>
          <a:xfrm>
            <a:off x="2336635" y="2809246"/>
            <a:ext cx="1090952" cy="4829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1013" b="1" dirty="0">
                <a:solidFill>
                  <a:prstClr val="black"/>
                </a:solidFill>
                <a:latin typeface="MS UI Gothic" panose="020B0600070205080204" pitchFamily="50" charset="-128"/>
                <a:ea typeface="MS UI Gothic" panose="020B0600070205080204" pitchFamily="50" charset="-128"/>
              </a:rPr>
              <a:t>講義２</a:t>
            </a:r>
            <a:endParaRPr kumimoji="1" lang="en-US" altLang="ja-JP" sz="1013"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意思決定支援に着目</a:t>
            </a: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した個別相談支援</a:t>
            </a:r>
          </a:p>
        </p:txBody>
      </p:sp>
      <p:sp>
        <p:nvSpPr>
          <p:cNvPr id="15" name="正方形/長方形 14"/>
          <p:cNvSpPr/>
          <p:nvPr/>
        </p:nvSpPr>
        <p:spPr>
          <a:xfrm>
            <a:off x="5620648" y="2842508"/>
            <a:ext cx="750841" cy="48297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1013" b="1" dirty="0">
                <a:solidFill>
                  <a:srgbClr val="FFFFFF"/>
                </a:solidFill>
                <a:latin typeface="MS UI Gothic" panose="020B0600070205080204" pitchFamily="50" charset="-128"/>
                <a:ea typeface="MS UI Gothic" panose="020B0600070205080204" pitchFamily="50" charset="-128"/>
              </a:rPr>
              <a:t>講義５</a:t>
            </a:r>
            <a:endParaRPr kumimoji="1" lang="en-US" altLang="ja-JP" sz="1013" b="1" dirty="0">
              <a:solidFill>
                <a:srgbClr val="FFFFFF"/>
              </a:solidFill>
              <a:latin typeface="MS UI Gothic" panose="020B0600070205080204" pitchFamily="50" charset="-128"/>
              <a:ea typeface="MS UI Gothic" panose="020B0600070205080204" pitchFamily="50" charset="-128"/>
            </a:endParaRPr>
          </a:p>
          <a:p>
            <a:pPr algn="ctr" defTabSz="685800"/>
            <a:r>
              <a:rPr kumimoji="1" lang="ja-JP" altLang="en-US" sz="788" b="1" dirty="0">
                <a:solidFill>
                  <a:srgbClr val="FFFFFF"/>
                </a:solidFill>
                <a:latin typeface="MS UI Gothic" panose="020B0600070205080204" pitchFamily="50" charset="-128"/>
                <a:ea typeface="MS UI Gothic" panose="020B0600070205080204" pitchFamily="50" charset="-128"/>
              </a:rPr>
              <a:t>スーパービジョン</a:t>
            </a:r>
          </a:p>
        </p:txBody>
      </p:sp>
      <p:sp>
        <p:nvSpPr>
          <p:cNvPr id="2" name="テキスト ボックス 1"/>
          <p:cNvSpPr txBox="1"/>
          <p:nvPr/>
        </p:nvSpPr>
        <p:spPr>
          <a:xfrm>
            <a:off x="248513" y="1116025"/>
            <a:ext cx="8804933" cy="1169551"/>
          </a:xfrm>
          <a:prstGeom prst="rect">
            <a:avLst/>
          </a:prstGeom>
          <a:noFill/>
          <a:ln w="28575">
            <a:solidFill>
              <a:schemeClr val="tx1"/>
            </a:solidFill>
          </a:ln>
        </p:spPr>
        <p:txBody>
          <a:bodyPr wrap="square" rtlCol="0">
            <a:spAutoFit/>
          </a:bodyPr>
          <a:lstStyle/>
          <a:p>
            <a:pPr defTabSz="685800"/>
            <a:r>
              <a:rPr kumimoji="1" lang="en-US" altLang="ja-JP" sz="1400" dirty="0">
                <a:solidFill>
                  <a:prstClr val="black"/>
                </a:solidFill>
                <a:latin typeface="BIZ UDP明朝 Medium" panose="02020500000000000000" pitchFamily="18" charset="-128"/>
                <a:ea typeface="BIZ UDP明朝 Medium" panose="02020500000000000000" pitchFamily="18" charset="-128"/>
              </a:rPr>
              <a:t>【</a:t>
            </a:r>
            <a:r>
              <a:rPr kumimoji="1" lang="ja-JP" altLang="en-US" sz="1400" dirty="0">
                <a:solidFill>
                  <a:prstClr val="black"/>
                </a:solidFill>
                <a:latin typeface="BIZ UDP明朝 Medium" panose="02020500000000000000" pitchFamily="18" charset="-128"/>
                <a:ea typeface="BIZ UDP明朝 Medium" panose="02020500000000000000" pitchFamily="18" charset="-128"/>
              </a:rPr>
              <a:t>獲得目標</a:t>
            </a:r>
            <a:r>
              <a:rPr kumimoji="1" lang="en-US" altLang="ja-JP" sz="1400" dirty="0">
                <a:solidFill>
                  <a:prstClr val="black"/>
                </a:solidFill>
                <a:latin typeface="BIZ UDP明朝 Medium" panose="02020500000000000000" pitchFamily="18" charset="-128"/>
                <a:ea typeface="BIZ UDP明朝 Medium" panose="02020500000000000000" pitchFamily="18" charset="-128"/>
              </a:rPr>
              <a:t>】 </a:t>
            </a:r>
            <a:r>
              <a:rPr kumimoji="1" lang="ja-JP" altLang="en-US" sz="1400" dirty="0">
                <a:solidFill>
                  <a:prstClr val="black"/>
                </a:solidFill>
                <a:latin typeface="BIZ UDP明朝 Medium" panose="02020500000000000000" pitchFamily="18" charset="-128"/>
                <a:ea typeface="BIZ UDP明朝 Medium" panose="02020500000000000000" pitchFamily="18" charset="-128"/>
              </a:rPr>
              <a:t>　　　　　　　　　　　　　　　　　　　　　　　　　　　　　　　　　　　　　</a:t>
            </a:r>
            <a:r>
              <a:rPr kumimoji="1" lang="en-US" altLang="ja-JP" sz="1400" dirty="0">
                <a:solidFill>
                  <a:prstClr val="black"/>
                </a:solidFill>
                <a:latin typeface="BIZ UDP明朝 Medium" panose="02020500000000000000" pitchFamily="18" charset="-128"/>
                <a:ea typeface="BIZ UDP明朝 Medium" panose="02020500000000000000" pitchFamily="18" charset="-128"/>
              </a:rPr>
              <a:t>※</a:t>
            </a:r>
            <a:r>
              <a:rPr kumimoji="1" lang="ja-JP" altLang="en-US" sz="1400" dirty="0">
                <a:solidFill>
                  <a:prstClr val="black"/>
                </a:solidFill>
                <a:latin typeface="BIZ UDP明朝 Medium" panose="02020500000000000000" pitchFamily="18" charset="-128"/>
                <a:ea typeface="BIZ UDP明朝 Medium" panose="02020500000000000000" pitchFamily="18" charset="-128"/>
              </a:rPr>
              <a:t>初任者研修で扱った価値・知識・技術</a:t>
            </a:r>
            <a:endParaRPr kumimoji="1" lang="en-US" altLang="ja-JP" sz="1400" dirty="0">
              <a:solidFill>
                <a:prstClr val="black"/>
              </a:solidFill>
              <a:latin typeface="BIZ UDP明朝 Medium" panose="02020500000000000000" pitchFamily="18" charset="-128"/>
              <a:ea typeface="BIZ UDP明朝 Medium" panose="02020500000000000000" pitchFamily="18" charset="-128"/>
            </a:endParaRPr>
          </a:p>
          <a:p>
            <a:pPr defTabSz="685800"/>
            <a:r>
              <a:rPr kumimoji="1" lang="ja-JP" altLang="en-US" sz="1400" dirty="0">
                <a:solidFill>
                  <a:prstClr val="black"/>
                </a:solidFill>
                <a:latin typeface="BIZ UDP明朝 Medium" panose="02020500000000000000" pitchFamily="18" charset="-128"/>
                <a:ea typeface="BIZ UDP明朝 Medium" panose="02020500000000000000" pitchFamily="18" charset="-128"/>
              </a:rPr>
              <a:t>　① 相談支援の基本を理解し、それを基盤とした実践を行うことができる。</a:t>
            </a:r>
            <a:endParaRPr kumimoji="1" lang="en-US" altLang="ja-JP" sz="1400" dirty="0">
              <a:solidFill>
                <a:prstClr val="black"/>
              </a:solidFill>
              <a:latin typeface="BIZ UDP明朝 Medium" panose="02020500000000000000" pitchFamily="18" charset="-128"/>
              <a:ea typeface="BIZ UDP明朝 Medium" panose="02020500000000000000" pitchFamily="18" charset="-128"/>
            </a:endParaRPr>
          </a:p>
          <a:p>
            <a:pPr defTabSz="685800"/>
            <a:r>
              <a:rPr kumimoji="1" lang="ja-JP" altLang="en-US" sz="1400" dirty="0">
                <a:solidFill>
                  <a:prstClr val="black"/>
                </a:solidFill>
                <a:latin typeface="BIZ UDP明朝 Medium" panose="02020500000000000000" pitchFamily="18" charset="-128"/>
                <a:ea typeface="BIZ UDP明朝 Medium" panose="02020500000000000000" pitchFamily="18" charset="-128"/>
              </a:rPr>
              <a:t>　② チームアプローチ</a:t>
            </a:r>
            <a:r>
              <a:rPr kumimoji="1" lang="en-US" altLang="ja-JP" sz="1400" dirty="0">
                <a:solidFill>
                  <a:prstClr val="black"/>
                </a:solidFill>
                <a:latin typeface="BIZ UDP明朝 Medium" panose="02020500000000000000" pitchFamily="18" charset="-128"/>
                <a:ea typeface="BIZ UDP明朝 Medium" panose="02020500000000000000" pitchFamily="18" charset="-128"/>
              </a:rPr>
              <a:t>(</a:t>
            </a:r>
            <a:r>
              <a:rPr kumimoji="1" lang="ja-JP" altLang="en-US" sz="1400" dirty="0">
                <a:solidFill>
                  <a:prstClr val="black"/>
                </a:solidFill>
                <a:latin typeface="BIZ UDP明朝 Medium" panose="02020500000000000000" pitchFamily="18" charset="-128"/>
                <a:ea typeface="BIZ UDP明朝 Medium" panose="02020500000000000000" pitchFamily="18" charset="-128"/>
              </a:rPr>
              <a:t>多職種連携</a:t>
            </a:r>
            <a:r>
              <a:rPr kumimoji="1" lang="en-US" altLang="ja-JP" sz="1400" dirty="0">
                <a:solidFill>
                  <a:prstClr val="black"/>
                </a:solidFill>
                <a:latin typeface="BIZ UDP明朝 Medium" panose="02020500000000000000" pitchFamily="18" charset="-128"/>
                <a:ea typeface="BIZ UDP明朝 Medium" panose="02020500000000000000" pitchFamily="18" charset="-128"/>
              </a:rPr>
              <a:t>)</a:t>
            </a:r>
            <a:r>
              <a:rPr kumimoji="1" lang="ja-JP" altLang="en-US" sz="1400" dirty="0">
                <a:solidFill>
                  <a:prstClr val="black"/>
                </a:solidFill>
                <a:latin typeface="BIZ UDP明朝 Medium" panose="02020500000000000000" pitchFamily="18" charset="-128"/>
                <a:ea typeface="BIZ UDP明朝 Medium" panose="02020500000000000000" pitchFamily="18" charset="-128"/>
              </a:rPr>
              <a:t>の理論と方法を理解し、実践することができる。</a:t>
            </a:r>
            <a:endParaRPr kumimoji="1" lang="en-US" altLang="ja-JP" sz="1400" dirty="0">
              <a:solidFill>
                <a:prstClr val="black"/>
              </a:solidFill>
              <a:latin typeface="BIZ UDP明朝 Medium" panose="02020500000000000000" pitchFamily="18" charset="-128"/>
              <a:ea typeface="BIZ UDP明朝 Medium" panose="02020500000000000000" pitchFamily="18" charset="-128"/>
            </a:endParaRPr>
          </a:p>
          <a:p>
            <a:pPr defTabSz="685800"/>
            <a:r>
              <a:rPr kumimoji="1" lang="ja-JP" altLang="en-US" sz="1400" dirty="0">
                <a:solidFill>
                  <a:prstClr val="black"/>
                </a:solidFill>
                <a:latin typeface="BIZ UDP明朝 Medium" panose="02020500000000000000" pitchFamily="18" charset="-128"/>
                <a:ea typeface="BIZ UDP明朝 Medium" panose="02020500000000000000" pitchFamily="18" charset="-128"/>
              </a:rPr>
              <a:t>　③ コミュニティワーク（地域とのつながりやインフォーマルの活用等）の理論と方法を理解し、実践することができる。</a:t>
            </a:r>
            <a:endParaRPr kumimoji="1" lang="en-US" altLang="ja-JP" sz="1400" dirty="0">
              <a:solidFill>
                <a:prstClr val="black"/>
              </a:solidFill>
              <a:latin typeface="BIZ UDP明朝 Medium" panose="02020500000000000000" pitchFamily="18" charset="-128"/>
              <a:ea typeface="BIZ UDP明朝 Medium" panose="02020500000000000000" pitchFamily="18" charset="-128"/>
            </a:endParaRPr>
          </a:p>
          <a:p>
            <a:pPr defTabSz="685800"/>
            <a:r>
              <a:rPr kumimoji="1" lang="ja-JP" altLang="en-US" sz="1400" dirty="0">
                <a:solidFill>
                  <a:prstClr val="black"/>
                </a:solidFill>
                <a:latin typeface="BIZ UDP明朝 Medium" panose="02020500000000000000" pitchFamily="18" charset="-128"/>
                <a:ea typeface="BIZ UDP明朝 Medium" panose="02020500000000000000" pitchFamily="18" charset="-128"/>
              </a:rPr>
              <a:t>　④ スーパービジョンの理論と方法を理解するとともに、継続的に研鑽を継続した実践をすることができる。</a:t>
            </a:r>
          </a:p>
        </p:txBody>
      </p:sp>
      <p:sp>
        <p:nvSpPr>
          <p:cNvPr id="16" name="正方形/長方形 15"/>
          <p:cNvSpPr/>
          <p:nvPr/>
        </p:nvSpPr>
        <p:spPr>
          <a:xfrm>
            <a:off x="4508305" y="2812112"/>
            <a:ext cx="1026214" cy="4799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685800"/>
            <a:r>
              <a:rPr kumimoji="1" lang="ja-JP" altLang="en-US" sz="1013" b="1" dirty="0">
                <a:solidFill>
                  <a:prstClr val="black"/>
                </a:solidFill>
                <a:latin typeface="MS UI Gothic" panose="020B0600070205080204" pitchFamily="50" charset="-128"/>
                <a:ea typeface="MS UI Gothic" panose="020B0600070205080204" pitchFamily="50" charset="-128"/>
              </a:rPr>
              <a:t>講義４</a:t>
            </a:r>
            <a:endParaRPr kumimoji="1" lang="en-US" altLang="ja-JP" sz="1013"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コミュニティワーク</a:t>
            </a:r>
          </a:p>
        </p:txBody>
      </p:sp>
      <p:sp>
        <p:nvSpPr>
          <p:cNvPr id="17" name="正方形/長方形 16"/>
          <p:cNvSpPr/>
          <p:nvPr/>
        </p:nvSpPr>
        <p:spPr>
          <a:xfrm>
            <a:off x="3427587" y="2812112"/>
            <a:ext cx="1025767" cy="4799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a:r>
              <a:rPr kumimoji="1" lang="ja-JP" altLang="en-US" sz="1013" b="1" dirty="0">
                <a:solidFill>
                  <a:prstClr val="black"/>
                </a:solidFill>
                <a:latin typeface="MS UI Gothic" panose="020B0600070205080204" pitchFamily="50" charset="-128"/>
                <a:ea typeface="MS UI Gothic" panose="020B0600070205080204" pitchFamily="50" charset="-128"/>
              </a:rPr>
              <a:t>講義３</a:t>
            </a:r>
            <a:endParaRPr kumimoji="1" lang="en-US" altLang="ja-JP" sz="1013"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チームアプローチ</a:t>
            </a:r>
          </a:p>
          <a:p>
            <a:pPr algn="ctr" defTabSz="685800"/>
            <a:r>
              <a:rPr kumimoji="1" lang="en-US" altLang="ja-JP" sz="788" b="1" dirty="0">
                <a:solidFill>
                  <a:prstClr val="black"/>
                </a:solidFill>
                <a:latin typeface="MS UI Gothic" panose="020B0600070205080204" pitchFamily="50" charset="-128"/>
                <a:ea typeface="MS UI Gothic" panose="020B0600070205080204" pitchFamily="50" charset="-128"/>
              </a:rPr>
              <a:t>(</a:t>
            </a:r>
            <a:r>
              <a:rPr kumimoji="1" lang="ja-JP" altLang="en-US" sz="788" b="1" dirty="0">
                <a:solidFill>
                  <a:prstClr val="black"/>
                </a:solidFill>
                <a:latin typeface="MS UI Gothic" panose="020B0600070205080204" pitchFamily="50" charset="-128"/>
                <a:ea typeface="MS UI Gothic" panose="020B0600070205080204" pitchFamily="50" charset="-128"/>
              </a:rPr>
              <a:t>多職種連携</a:t>
            </a:r>
            <a:r>
              <a:rPr kumimoji="1" lang="en-US" altLang="ja-JP" sz="788" b="1" dirty="0">
                <a:solidFill>
                  <a:prstClr val="black"/>
                </a:solidFill>
                <a:latin typeface="MS UI Gothic" panose="020B0600070205080204" pitchFamily="50" charset="-128"/>
                <a:ea typeface="MS UI Gothic" panose="020B0600070205080204" pitchFamily="50" charset="-128"/>
              </a:rPr>
              <a:t>)</a:t>
            </a:r>
            <a:endParaRPr kumimoji="1" lang="ja-JP" altLang="en-US" sz="788" b="1" dirty="0">
              <a:solidFill>
                <a:prstClr val="black"/>
              </a:solidFill>
              <a:latin typeface="MS UI Gothic" panose="020B0600070205080204" pitchFamily="50" charset="-128"/>
              <a:ea typeface="MS UI Gothic" panose="020B0600070205080204" pitchFamily="50" charset="-128"/>
            </a:endParaRPr>
          </a:p>
        </p:txBody>
      </p:sp>
      <p:sp>
        <p:nvSpPr>
          <p:cNvPr id="3" name="テキスト ボックス 2"/>
          <p:cNvSpPr txBox="1"/>
          <p:nvPr/>
        </p:nvSpPr>
        <p:spPr>
          <a:xfrm>
            <a:off x="2280554" y="2638222"/>
            <a:ext cx="3298328" cy="197026"/>
          </a:xfrm>
          <a:prstGeom prst="rect">
            <a:avLst/>
          </a:prstGeom>
          <a:noFill/>
        </p:spPr>
        <p:txBody>
          <a:bodyPr wrap="square" rtlCol="0">
            <a:spAutoFit/>
          </a:bodyPr>
          <a:lstStyle/>
          <a:p>
            <a:pPr algn="ctr" defTabSz="685800"/>
            <a:r>
              <a:rPr kumimoji="1" lang="ja-JP" altLang="en-US" sz="675" b="1" dirty="0">
                <a:solidFill>
                  <a:prstClr val="black"/>
                </a:solidFill>
                <a:latin typeface="MS UI Gothic" panose="020B0600070205080204" pitchFamily="50" charset="-128"/>
                <a:ea typeface="MS UI Gothic" panose="020B0600070205080204" pitchFamily="50" charset="-128"/>
              </a:rPr>
              <a:t>本人を中心とした支援におけるケアマネジメント及びコミュニティソーシャルワークの理論と方法</a:t>
            </a:r>
          </a:p>
        </p:txBody>
      </p:sp>
      <p:sp>
        <p:nvSpPr>
          <p:cNvPr id="11" name="正方形/長方形 10"/>
          <p:cNvSpPr/>
          <p:nvPr/>
        </p:nvSpPr>
        <p:spPr>
          <a:xfrm>
            <a:off x="2300813" y="2651938"/>
            <a:ext cx="3264884" cy="70411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013">
              <a:solidFill>
                <a:prstClr val="white"/>
              </a:solidFill>
              <a:latin typeface="游ゴシック" panose="020F0502020204030204"/>
              <a:ea typeface="游ゴシック" panose="020B0400000000000000" pitchFamily="50" charset="-128"/>
            </a:endParaRPr>
          </a:p>
        </p:txBody>
      </p:sp>
      <p:sp>
        <p:nvSpPr>
          <p:cNvPr id="24" name="正方形/長方形 23"/>
          <p:cNvSpPr/>
          <p:nvPr/>
        </p:nvSpPr>
        <p:spPr>
          <a:xfrm>
            <a:off x="826177" y="4074767"/>
            <a:ext cx="5588484" cy="21832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788" dirty="0">
                <a:solidFill>
                  <a:prstClr val="black"/>
                </a:solidFill>
                <a:latin typeface="MS UI Gothic" panose="020B0600070205080204" pitchFamily="50" charset="-128"/>
                <a:ea typeface="MS UI Gothic" panose="020B0600070205080204" pitchFamily="50" charset="-128"/>
              </a:rPr>
              <a:t>基幹相談支援センター等にて自らの提出課題をチームで検討する（課題実習）　任意・推奨</a:t>
            </a:r>
          </a:p>
        </p:txBody>
      </p:sp>
      <p:sp>
        <p:nvSpPr>
          <p:cNvPr id="35" name="正方形/長方形 34"/>
          <p:cNvSpPr/>
          <p:nvPr/>
        </p:nvSpPr>
        <p:spPr>
          <a:xfrm>
            <a:off x="826177" y="4954243"/>
            <a:ext cx="5588484" cy="21179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788" dirty="0">
                <a:solidFill>
                  <a:prstClr val="black"/>
                </a:solidFill>
                <a:latin typeface="MS UI Gothic" panose="020B0600070205080204" pitchFamily="50" charset="-128"/>
                <a:ea typeface="MS UI Gothic" panose="020B0600070205080204" pitchFamily="50" charset="-128"/>
              </a:rPr>
              <a:t>基幹相談支援センター等にて自立支援協議会の参加等体験（課題実習）　任意・推奨</a:t>
            </a:r>
          </a:p>
        </p:txBody>
      </p:sp>
      <p:sp>
        <p:nvSpPr>
          <p:cNvPr id="43" name="正方形/長方形 42"/>
          <p:cNvSpPr/>
          <p:nvPr/>
        </p:nvSpPr>
        <p:spPr>
          <a:xfrm>
            <a:off x="6123130" y="5208013"/>
            <a:ext cx="451874" cy="477127"/>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修了証</a:t>
            </a:r>
            <a:endParaRPr kumimoji="1" lang="en-US" altLang="ja-JP" sz="788"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交付</a:t>
            </a:r>
          </a:p>
        </p:txBody>
      </p:sp>
      <p:sp>
        <p:nvSpPr>
          <p:cNvPr id="50" name="屈折矢印 49"/>
          <p:cNvSpPr/>
          <p:nvPr/>
        </p:nvSpPr>
        <p:spPr>
          <a:xfrm rot="10800000">
            <a:off x="524959" y="4179222"/>
            <a:ext cx="1020908" cy="277496"/>
          </a:xfrm>
          <a:prstGeom prst="bentUpArrow">
            <a:avLst>
              <a:gd name="adj1" fmla="val 13490"/>
              <a:gd name="adj2" fmla="val 19245"/>
              <a:gd name="adj3" fmla="val 16368"/>
            </a:avLst>
          </a:prstGeom>
          <a:solidFill>
            <a:schemeClr val="tx1"/>
          </a:solidFill>
        </p:spPr>
        <p:style>
          <a:lnRef idx="1">
            <a:schemeClr val="dk1"/>
          </a:lnRef>
          <a:fillRef idx="2">
            <a:schemeClr val="dk1"/>
          </a:fillRef>
          <a:effectRef idx="1">
            <a:schemeClr val="dk1"/>
          </a:effectRef>
          <a:fontRef idx="minor">
            <a:schemeClr val="dk1"/>
          </a:fontRef>
        </p:style>
        <p:txBody>
          <a:bodyPr rtlCol="0" anchor="ctr"/>
          <a:lstStyle/>
          <a:p>
            <a:pPr algn="ctr" defTabSz="685800"/>
            <a:endParaRPr kumimoji="1" lang="ja-JP" altLang="en-US" sz="1013">
              <a:solidFill>
                <a:prstClr val="black"/>
              </a:solidFill>
              <a:latin typeface="游ゴシック" panose="020F0502020204030204"/>
              <a:ea typeface="游ゴシック" panose="020B0400000000000000" pitchFamily="50" charset="-128"/>
            </a:endParaRPr>
          </a:p>
        </p:txBody>
      </p:sp>
      <p:sp>
        <p:nvSpPr>
          <p:cNvPr id="52" name="正方形/長方形 51"/>
          <p:cNvSpPr/>
          <p:nvPr/>
        </p:nvSpPr>
        <p:spPr>
          <a:xfrm>
            <a:off x="781137" y="3511928"/>
            <a:ext cx="795208" cy="4829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1013" b="1" dirty="0">
                <a:solidFill>
                  <a:prstClr val="black"/>
                </a:solidFill>
                <a:latin typeface="MS UI Gothic" panose="020B0600070205080204" pitchFamily="50" charset="-128"/>
                <a:ea typeface="MS UI Gothic" panose="020B0600070205080204" pitchFamily="50" charset="-128"/>
              </a:rPr>
              <a:t>導入講義</a:t>
            </a:r>
            <a:endParaRPr kumimoji="1" lang="en-US" altLang="ja-JP" sz="1013"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個別相談支援</a:t>
            </a:r>
          </a:p>
          <a:p>
            <a:pPr algn="ctr" defTabSz="685800"/>
            <a:r>
              <a:rPr kumimoji="1" lang="en-US" altLang="ja-JP" sz="788" b="1" dirty="0">
                <a:solidFill>
                  <a:prstClr val="black"/>
                </a:solidFill>
                <a:latin typeface="MS UI Gothic" panose="020B0600070205080204" pitchFamily="50" charset="-128"/>
                <a:ea typeface="MS UI Gothic" panose="020B0600070205080204" pitchFamily="50" charset="-128"/>
              </a:rPr>
              <a:t>(</a:t>
            </a:r>
            <a:r>
              <a:rPr kumimoji="1" lang="ja-JP" altLang="en-US" sz="788" b="1" dirty="0">
                <a:solidFill>
                  <a:prstClr val="black"/>
                </a:solidFill>
                <a:latin typeface="MS UI Gothic" panose="020B0600070205080204" pitchFamily="50" charset="-128"/>
                <a:ea typeface="MS UI Gothic" panose="020B0600070205080204" pitchFamily="50" charset="-128"/>
              </a:rPr>
              <a:t>実演</a:t>
            </a:r>
            <a:r>
              <a:rPr kumimoji="1" lang="en-US" altLang="ja-JP" sz="788" b="1" dirty="0">
                <a:solidFill>
                  <a:prstClr val="black"/>
                </a:solidFill>
                <a:latin typeface="MS UI Gothic" panose="020B0600070205080204" pitchFamily="50" charset="-128"/>
                <a:ea typeface="MS UI Gothic" panose="020B0600070205080204" pitchFamily="50" charset="-128"/>
              </a:rPr>
              <a:t>)</a:t>
            </a:r>
            <a:endParaRPr kumimoji="1" lang="ja-JP" altLang="en-US" sz="788" b="1" dirty="0">
              <a:solidFill>
                <a:prstClr val="black"/>
              </a:solidFill>
              <a:latin typeface="MS UI Gothic" panose="020B0600070205080204" pitchFamily="50" charset="-128"/>
              <a:ea typeface="MS UI Gothic" panose="020B0600070205080204" pitchFamily="50" charset="-128"/>
            </a:endParaRPr>
          </a:p>
        </p:txBody>
      </p:sp>
      <p:sp>
        <p:nvSpPr>
          <p:cNvPr id="53" name="正方形/長方形 52"/>
          <p:cNvSpPr/>
          <p:nvPr/>
        </p:nvSpPr>
        <p:spPr>
          <a:xfrm>
            <a:off x="1569510" y="3513077"/>
            <a:ext cx="492823" cy="4829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セルフ</a:t>
            </a: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チェック</a:t>
            </a:r>
          </a:p>
        </p:txBody>
      </p:sp>
      <p:sp>
        <p:nvSpPr>
          <p:cNvPr id="56" name="正方形/長方形 55"/>
          <p:cNvSpPr/>
          <p:nvPr/>
        </p:nvSpPr>
        <p:spPr>
          <a:xfrm>
            <a:off x="2085975" y="3708137"/>
            <a:ext cx="2580411" cy="256835"/>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実践報告（６名）</a:t>
            </a:r>
          </a:p>
        </p:txBody>
      </p:sp>
      <p:sp>
        <p:nvSpPr>
          <p:cNvPr id="57" name="正方形/長方形 56"/>
          <p:cNvSpPr/>
          <p:nvPr/>
        </p:nvSpPr>
        <p:spPr>
          <a:xfrm>
            <a:off x="4697550" y="3708136"/>
            <a:ext cx="1673939" cy="256835"/>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実践報告を受け課題実習にむけた整理とそのグループでの共有</a:t>
            </a:r>
          </a:p>
        </p:txBody>
      </p:sp>
      <p:sp>
        <p:nvSpPr>
          <p:cNvPr id="26" name="左カーブ矢印 25"/>
          <p:cNvSpPr/>
          <p:nvPr/>
        </p:nvSpPr>
        <p:spPr>
          <a:xfrm>
            <a:off x="6369586" y="3866302"/>
            <a:ext cx="196916" cy="325160"/>
          </a:xfrm>
          <a:prstGeom prst="curvedLeftArrow">
            <a:avLst/>
          </a:prstGeom>
        </p:spPr>
        <p:style>
          <a:lnRef idx="1">
            <a:schemeClr val="dk1"/>
          </a:lnRef>
          <a:fillRef idx="2">
            <a:schemeClr val="dk1"/>
          </a:fillRef>
          <a:effectRef idx="1">
            <a:schemeClr val="dk1"/>
          </a:effectRef>
          <a:fontRef idx="minor">
            <a:schemeClr val="dk1"/>
          </a:fontRef>
        </p:style>
        <p:txBody>
          <a:bodyPr rtlCol="0" anchor="ctr"/>
          <a:lstStyle/>
          <a:p>
            <a:pPr algn="ctr" defTabSz="685800"/>
            <a:endParaRPr kumimoji="1" lang="ja-JP" altLang="en-US" sz="1013">
              <a:solidFill>
                <a:prstClr val="black"/>
              </a:solidFill>
              <a:latin typeface="游ゴシック" panose="020F0502020204030204"/>
              <a:ea typeface="游ゴシック" panose="020B0400000000000000" pitchFamily="50" charset="-128"/>
            </a:endParaRPr>
          </a:p>
        </p:txBody>
      </p:sp>
      <p:sp>
        <p:nvSpPr>
          <p:cNvPr id="58" name="正方形/長方形 57"/>
          <p:cNvSpPr/>
          <p:nvPr/>
        </p:nvSpPr>
        <p:spPr>
          <a:xfrm>
            <a:off x="752065" y="4370868"/>
            <a:ext cx="824280" cy="4799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a:r>
              <a:rPr kumimoji="1" lang="ja-JP" altLang="en-US" sz="1013" b="1" dirty="0">
                <a:solidFill>
                  <a:prstClr val="black"/>
                </a:solidFill>
                <a:latin typeface="MS UI Gothic" panose="020B0600070205080204" pitchFamily="50" charset="-128"/>
                <a:ea typeface="MS UI Gothic" panose="020B0600070205080204" pitchFamily="50" charset="-128"/>
              </a:rPr>
              <a:t>導入講義</a:t>
            </a:r>
            <a:endParaRPr kumimoji="1" lang="en-US" altLang="ja-JP" sz="1013"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750" b="1" dirty="0">
                <a:solidFill>
                  <a:prstClr val="black"/>
                </a:solidFill>
                <a:latin typeface="MS UI Gothic" panose="020B0600070205080204" pitchFamily="50" charset="-128"/>
                <a:ea typeface="MS UI Gothic" panose="020B0600070205080204" pitchFamily="50" charset="-128"/>
              </a:rPr>
              <a:t>チームアプローチ</a:t>
            </a:r>
          </a:p>
          <a:p>
            <a:pPr algn="ctr" defTabSz="685800"/>
            <a:r>
              <a:rPr kumimoji="1" lang="en-US" altLang="ja-JP" sz="675" b="1" dirty="0">
                <a:solidFill>
                  <a:prstClr val="black"/>
                </a:solidFill>
                <a:latin typeface="MS UI Gothic" panose="020B0600070205080204" pitchFamily="50" charset="-128"/>
                <a:ea typeface="MS UI Gothic" panose="020B0600070205080204" pitchFamily="50" charset="-128"/>
              </a:rPr>
              <a:t>(</a:t>
            </a:r>
            <a:r>
              <a:rPr kumimoji="1" lang="ja-JP" altLang="en-US" sz="675" b="1" dirty="0">
                <a:solidFill>
                  <a:prstClr val="black"/>
                </a:solidFill>
                <a:latin typeface="MS UI Gothic" panose="020B0600070205080204" pitchFamily="50" charset="-128"/>
                <a:ea typeface="MS UI Gothic" panose="020B0600070205080204" pitchFamily="50" charset="-128"/>
              </a:rPr>
              <a:t>実演</a:t>
            </a:r>
            <a:r>
              <a:rPr kumimoji="1" lang="en-US" altLang="ja-JP" sz="675" b="1" dirty="0">
                <a:solidFill>
                  <a:prstClr val="black"/>
                </a:solidFill>
                <a:latin typeface="MS UI Gothic" panose="020B0600070205080204" pitchFamily="50" charset="-128"/>
                <a:ea typeface="MS UI Gothic" panose="020B0600070205080204" pitchFamily="50" charset="-128"/>
              </a:rPr>
              <a:t>)</a:t>
            </a:r>
            <a:endParaRPr kumimoji="1" lang="ja-JP" altLang="en-US" sz="675" b="1" dirty="0">
              <a:solidFill>
                <a:prstClr val="black"/>
              </a:solidFill>
              <a:latin typeface="MS UI Gothic" panose="020B0600070205080204" pitchFamily="50" charset="-128"/>
              <a:ea typeface="MS UI Gothic" panose="020B0600070205080204" pitchFamily="50" charset="-128"/>
            </a:endParaRPr>
          </a:p>
        </p:txBody>
      </p:sp>
      <p:sp>
        <p:nvSpPr>
          <p:cNvPr id="59" name="正方形/長方形 58"/>
          <p:cNvSpPr/>
          <p:nvPr/>
        </p:nvSpPr>
        <p:spPr>
          <a:xfrm>
            <a:off x="1569510" y="4371479"/>
            <a:ext cx="502672" cy="4799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セルフ</a:t>
            </a: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チェック</a:t>
            </a:r>
          </a:p>
        </p:txBody>
      </p:sp>
      <p:sp>
        <p:nvSpPr>
          <p:cNvPr id="61" name="正方形/長方形 60"/>
          <p:cNvSpPr/>
          <p:nvPr/>
        </p:nvSpPr>
        <p:spPr>
          <a:xfrm>
            <a:off x="2085975" y="4586198"/>
            <a:ext cx="1837301" cy="256835"/>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実践報告（６名）</a:t>
            </a:r>
          </a:p>
        </p:txBody>
      </p:sp>
      <p:sp>
        <p:nvSpPr>
          <p:cNvPr id="64" name="正方形/長方形 63"/>
          <p:cNvSpPr/>
          <p:nvPr/>
        </p:nvSpPr>
        <p:spPr>
          <a:xfrm>
            <a:off x="4740722" y="4585380"/>
            <a:ext cx="1673939" cy="256835"/>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実践報告を受け課題実習にむけた整理とそのグループでの共有</a:t>
            </a:r>
          </a:p>
        </p:txBody>
      </p:sp>
      <p:sp>
        <p:nvSpPr>
          <p:cNvPr id="65" name="正方形/長方形 64"/>
          <p:cNvSpPr/>
          <p:nvPr/>
        </p:nvSpPr>
        <p:spPr>
          <a:xfrm>
            <a:off x="4026795" y="4585380"/>
            <a:ext cx="682772" cy="256835"/>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white"/>
                </a:solidFill>
                <a:latin typeface="MS UI Gothic" panose="020B0600070205080204" pitchFamily="50" charset="-128"/>
                <a:ea typeface="MS UI Gothic" panose="020B0600070205080204" pitchFamily="50" charset="-128"/>
              </a:rPr>
              <a:t>グループで</a:t>
            </a:r>
          </a:p>
          <a:p>
            <a:pPr algn="ctr" defTabSz="685800"/>
            <a:r>
              <a:rPr kumimoji="1" lang="ja-JP" altLang="en-US" sz="788" b="1" dirty="0">
                <a:solidFill>
                  <a:prstClr val="white"/>
                </a:solidFill>
                <a:latin typeface="MS UI Gothic" panose="020B0600070205080204" pitchFamily="50" charset="-128"/>
                <a:ea typeface="MS UI Gothic" panose="020B0600070205080204" pitchFamily="50" charset="-128"/>
              </a:rPr>
              <a:t>１事例選定</a:t>
            </a:r>
          </a:p>
        </p:txBody>
      </p:sp>
      <p:sp>
        <p:nvSpPr>
          <p:cNvPr id="31" name="右矢印 30"/>
          <p:cNvSpPr/>
          <p:nvPr/>
        </p:nvSpPr>
        <p:spPr>
          <a:xfrm>
            <a:off x="3912742" y="4641432"/>
            <a:ext cx="163001" cy="15240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013">
              <a:solidFill>
                <a:prstClr val="white"/>
              </a:solidFill>
              <a:latin typeface="游ゴシック" panose="020F0502020204030204"/>
              <a:ea typeface="游ゴシック" panose="020B0400000000000000" pitchFamily="50" charset="-128"/>
            </a:endParaRPr>
          </a:p>
        </p:txBody>
      </p:sp>
      <p:sp>
        <p:nvSpPr>
          <p:cNvPr id="66" name="左カーブ矢印 65"/>
          <p:cNvSpPr/>
          <p:nvPr/>
        </p:nvSpPr>
        <p:spPr>
          <a:xfrm>
            <a:off x="6367963" y="4746440"/>
            <a:ext cx="196916" cy="364818"/>
          </a:xfrm>
          <a:prstGeom prst="curvedLeftArrow">
            <a:avLst/>
          </a:prstGeom>
        </p:spPr>
        <p:style>
          <a:lnRef idx="1">
            <a:schemeClr val="dk1"/>
          </a:lnRef>
          <a:fillRef idx="2">
            <a:schemeClr val="dk1"/>
          </a:fillRef>
          <a:effectRef idx="1">
            <a:schemeClr val="dk1"/>
          </a:effectRef>
          <a:fontRef idx="minor">
            <a:schemeClr val="dk1"/>
          </a:fontRef>
        </p:style>
        <p:txBody>
          <a:bodyPr rtlCol="0" anchor="ctr"/>
          <a:lstStyle/>
          <a:p>
            <a:pPr algn="ctr" defTabSz="685800"/>
            <a:endParaRPr kumimoji="1" lang="ja-JP" altLang="en-US" sz="1013">
              <a:solidFill>
                <a:prstClr val="black"/>
              </a:solidFill>
              <a:latin typeface="游ゴシック" panose="020F0502020204030204"/>
              <a:ea typeface="游ゴシック" panose="020B0400000000000000" pitchFamily="50" charset="-128"/>
            </a:endParaRPr>
          </a:p>
        </p:txBody>
      </p:sp>
      <p:sp>
        <p:nvSpPr>
          <p:cNvPr id="68" name="正方形/長方形 67"/>
          <p:cNvSpPr/>
          <p:nvPr/>
        </p:nvSpPr>
        <p:spPr>
          <a:xfrm>
            <a:off x="818389" y="5219788"/>
            <a:ext cx="763112" cy="48297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1013" b="1" dirty="0">
                <a:solidFill>
                  <a:srgbClr val="FFFFFF"/>
                </a:solidFill>
                <a:latin typeface="MS UI Gothic" panose="020B0600070205080204" pitchFamily="50" charset="-128"/>
                <a:ea typeface="MS UI Gothic" panose="020B0600070205080204" pitchFamily="50" charset="-128"/>
              </a:rPr>
              <a:t>導入講義</a:t>
            </a:r>
            <a:endParaRPr kumimoji="1" lang="en-US" altLang="ja-JP" sz="1013" b="1" dirty="0">
              <a:solidFill>
                <a:srgbClr val="FFFFFF"/>
              </a:solidFill>
              <a:latin typeface="MS UI Gothic" panose="020B0600070205080204" pitchFamily="50" charset="-128"/>
              <a:ea typeface="MS UI Gothic" panose="020B0600070205080204" pitchFamily="50" charset="-128"/>
            </a:endParaRPr>
          </a:p>
          <a:p>
            <a:pPr algn="ctr" defTabSz="685800"/>
            <a:r>
              <a:rPr kumimoji="1" lang="ja-JP" altLang="en-US" sz="750" b="1" dirty="0">
                <a:solidFill>
                  <a:srgbClr val="FFFFFF"/>
                </a:solidFill>
                <a:latin typeface="MS UI Gothic" panose="020B0600070205080204" pitchFamily="50" charset="-128"/>
                <a:ea typeface="MS UI Gothic" panose="020B0600070205080204" pitchFamily="50" charset="-128"/>
              </a:rPr>
              <a:t>スーパービジョン</a:t>
            </a:r>
          </a:p>
        </p:txBody>
      </p:sp>
      <p:sp>
        <p:nvSpPr>
          <p:cNvPr id="69" name="正方形/長方形 68"/>
          <p:cNvSpPr/>
          <p:nvPr/>
        </p:nvSpPr>
        <p:spPr>
          <a:xfrm>
            <a:off x="1568186" y="5213272"/>
            <a:ext cx="798681" cy="48297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1013" b="1" dirty="0">
                <a:solidFill>
                  <a:srgbClr val="FFFFFF"/>
                </a:solidFill>
                <a:latin typeface="MS UI Gothic" panose="020B0600070205080204" pitchFamily="50" charset="-128"/>
                <a:ea typeface="MS UI Gothic" panose="020B0600070205080204" pitchFamily="50" charset="-128"/>
              </a:rPr>
              <a:t>ロールプレイ</a:t>
            </a:r>
            <a:r>
              <a:rPr kumimoji="1" lang="ja-JP" altLang="en-US" sz="750" b="1" dirty="0">
                <a:solidFill>
                  <a:srgbClr val="FFFFFF"/>
                </a:solidFill>
                <a:latin typeface="MS UI Gothic" panose="020B0600070205080204" pitchFamily="50" charset="-128"/>
                <a:ea typeface="MS UI Gothic" panose="020B0600070205080204" pitchFamily="50" charset="-128"/>
              </a:rPr>
              <a:t>ＧＳＶ</a:t>
            </a:r>
          </a:p>
        </p:txBody>
      </p:sp>
      <p:sp>
        <p:nvSpPr>
          <p:cNvPr id="70" name="正方形/長方形 69"/>
          <p:cNvSpPr/>
          <p:nvPr/>
        </p:nvSpPr>
        <p:spPr>
          <a:xfrm>
            <a:off x="2353551" y="5213271"/>
            <a:ext cx="798681" cy="478657"/>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1013" b="1" dirty="0">
                <a:solidFill>
                  <a:srgbClr val="FFFFFF"/>
                </a:solidFill>
                <a:latin typeface="MS UI Gothic" panose="020B0600070205080204" pitchFamily="50" charset="-128"/>
                <a:ea typeface="MS UI Gothic" panose="020B0600070205080204" pitchFamily="50" charset="-128"/>
              </a:rPr>
              <a:t>グループ</a:t>
            </a:r>
            <a:endParaRPr kumimoji="1" lang="en-US" altLang="ja-JP" sz="1013" b="1" dirty="0">
              <a:solidFill>
                <a:srgbClr val="FFFFFF"/>
              </a:solidFill>
              <a:latin typeface="MS UI Gothic" panose="020B0600070205080204" pitchFamily="50" charset="-128"/>
              <a:ea typeface="MS UI Gothic" panose="020B0600070205080204" pitchFamily="50" charset="-128"/>
            </a:endParaRPr>
          </a:p>
          <a:p>
            <a:pPr algn="ctr" defTabSz="685800"/>
            <a:r>
              <a:rPr kumimoji="1" lang="ja-JP" altLang="en-US" sz="1013" b="1" dirty="0">
                <a:solidFill>
                  <a:srgbClr val="FFFFFF"/>
                </a:solidFill>
                <a:latin typeface="MS UI Gothic" panose="020B0600070205080204" pitchFamily="50" charset="-128"/>
                <a:ea typeface="MS UI Gothic" panose="020B0600070205080204" pitchFamily="50" charset="-128"/>
              </a:rPr>
              <a:t>体験演習</a:t>
            </a:r>
            <a:endParaRPr kumimoji="1" lang="en-US" altLang="ja-JP" sz="1013" b="1" dirty="0">
              <a:solidFill>
                <a:srgbClr val="FFFFFF"/>
              </a:solidFill>
              <a:latin typeface="MS UI Gothic" panose="020B0600070205080204" pitchFamily="50" charset="-128"/>
              <a:ea typeface="MS UI Gothic" panose="020B0600070205080204" pitchFamily="50" charset="-128"/>
            </a:endParaRPr>
          </a:p>
          <a:p>
            <a:pPr algn="ctr" defTabSz="685800"/>
            <a:r>
              <a:rPr kumimoji="1" lang="ja-JP" altLang="en-US" sz="750" b="1" dirty="0">
                <a:solidFill>
                  <a:srgbClr val="FFFFFF"/>
                </a:solidFill>
                <a:latin typeface="MS UI Gothic" panose="020B0600070205080204" pitchFamily="50" charset="-128"/>
                <a:ea typeface="MS UI Gothic" panose="020B0600070205080204" pitchFamily="50" charset="-128"/>
              </a:rPr>
              <a:t>ＧＳＶ</a:t>
            </a:r>
          </a:p>
        </p:txBody>
      </p:sp>
      <p:sp>
        <p:nvSpPr>
          <p:cNvPr id="71" name="正方形/長方形 70"/>
          <p:cNvSpPr/>
          <p:nvPr/>
        </p:nvSpPr>
        <p:spPr>
          <a:xfrm>
            <a:off x="3181000" y="5205950"/>
            <a:ext cx="733699" cy="4799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685800"/>
            <a:r>
              <a:rPr kumimoji="1" lang="ja-JP" altLang="en-US" sz="1013" b="1" dirty="0">
                <a:solidFill>
                  <a:prstClr val="black"/>
                </a:solidFill>
                <a:latin typeface="MS UI Gothic" panose="020B0600070205080204" pitchFamily="50" charset="-128"/>
                <a:ea typeface="MS UI Gothic" panose="020B0600070205080204" pitchFamily="50" charset="-128"/>
              </a:rPr>
              <a:t>導入講義</a:t>
            </a:r>
            <a:endParaRPr kumimoji="1" lang="en-US" altLang="ja-JP" sz="1013" b="1" dirty="0">
              <a:solidFill>
                <a:prstClr val="black"/>
              </a:solidFill>
              <a:latin typeface="MS UI Gothic" panose="020B0600070205080204" pitchFamily="50" charset="-128"/>
              <a:ea typeface="MS UI Gothic" panose="020B0600070205080204" pitchFamily="50" charset="-128"/>
            </a:endParaRPr>
          </a:p>
          <a:p>
            <a:pPr algn="ctr" defTabSz="685800"/>
            <a:r>
              <a:rPr kumimoji="1" lang="ja-JP" altLang="en-US" sz="675" b="1" dirty="0">
                <a:solidFill>
                  <a:prstClr val="black"/>
                </a:solidFill>
                <a:latin typeface="MS UI Gothic" panose="020B0600070205080204" pitchFamily="50" charset="-128"/>
                <a:ea typeface="MS UI Gothic" panose="020B0600070205080204" pitchFamily="50" charset="-128"/>
              </a:rPr>
              <a:t>コミュニティワーク</a:t>
            </a:r>
          </a:p>
        </p:txBody>
      </p:sp>
      <p:sp>
        <p:nvSpPr>
          <p:cNvPr id="72" name="正方形/長方形 71"/>
          <p:cNvSpPr/>
          <p:nvPr/>
        </p:nvSpPr>
        <p:spPr>
          <a:xfrm>
            <a:off x="3943466" y="5205950"/>
            <a:ext cx="1670598" cy="4799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６人グループにてグループ演習</a:t>
            </a:r>
          </a:p>
          <a:p>
            <a:pPr algn="ctr" defTabSz="685800"/>
            <a:endParaRPr kumimoji="1" lang="ja-JP" altLang="en-US" sz="788" dirty="0">
              <a:solidFill>
                <a:prstClr val="black"/>
              </a:solidFill>
              <a:latin typeface="MS UI Gothic" panose="020B0600070205080204" pitchFamily="50" charset="-128"/>
              <a:ea typeface="MS UI Gothic" panose="020B0600070205080204" pitchFamily="50" charset="-128"/>
            </a:endParaRPr>
          </a:p>
          <a:p>
            <a:pPr algn="ctr" defTabSz="685800"/>
            <a:endParaRPr kumimoji="1" lang="ja-JP" altLang="en-US" sz="788" dirty="0">
              <a:solidFill>
                <a:prstClr val="black"/>
              </a:solidFill>
              <a:latin typeface="MS UI Gothic" panose="020B0600070205080204" pitchFamily="50" charset="-128"/>
              <a:ea typeface="MS UI Gothic" panose="020B0600070205080204" pitchFamily="50" charset="-128"/>
            </a:endParaRPr>
          </a:p>
        </p:txBody>
      </p:sp>
      <p:sp>
        <p:nvSpPr>
          <p:cNvPr id="73" name="正方形/長方形 72"/>
          <p:cNvSpPr/>
          <p:nvPr/>
        </p:nvSpPr>
        <p:spPr>
          <a:xfrm>
            <a:off x="5638964" y="5208959"/>
            <a:ext cx="451874" cy="482970"/>
          </a:xfrm>
          <a:prstGeom prst="rect">
            <a:avLst/>
          </a:prstGeom>
          <a:solidFill>
            <a:schemeClr val="accent5">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defTabSz="685800"/>
            <a:r>
              <a:rPr kumimoji="1" lang="ja-JP" altLang="en-US" sz="900" b="1" dirty="0">
                <a:solidFill>
                  <a:prstClr val="black"/>
                </a:solidFill>
                <a:latin typeface="MS UI Gothic" panose="020B0600070205080204" pitchFamily="50" charset="-128"/>
                <a:ea typeface="MS UI Gothic" panose="020B0600070205080204" pitchFamily="50" charset="-128"/>
              </a:rPr>
              <a:t>研修</a:t>
            </a:r>
          </a:p>
          <a:p>
            <a:pPr algn="ctr" defTabSz="685800"/>
            <a:r>
              <a:rPr kumimoji="1" lang="ja-JP" altLang="en-US" sz="900" b="1" dirty="0">
                <a:solidFill>
                  <a:prstClr val="black"/>
                </a:solidFill>
                <a:latin typeface="MS UI Gothic" panose="020B0600070205080204" pitchFamily="50" charset="-128"/>
                <a:ea typeface="MS UI Gothic" panose="020B0600070205080204" pitchFamily="50" charset="-128"/>
              </a:rPr>
              <a:t>まとめ</a:t>
            </a:r>
          </a:p>
        </p:txBody>
      </p:sp>
      <p:sp>
        <p:nvSpPr>
          <p:cNvPr id="75" name="正方形/長方形 74"/>
          <p:cNvSpPr/>
          <p:nvPr/>
        </p:nvSpPr>
        <p:spPr>
          <a:xfrm>
            <a:off x="3979755" y="5407805"/>
            <a:ext cx="1599126" cy="256835"/>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実践報告・ヒアリングシート記入</a:t>
            </a:r>
          </a:p>
          <a:p>
            <a:pPr algn="ctr" defTabSz="685800"/>
            <a:r>
              <a:rPr kumimoji="1" lang="ja-JP" altLang="en-US" sz="788" b="1" dirty="0">
                <a:solidFill>
                  <a:prstClr val="black"/>
                </a:solidFill>
                <a:latin typeface="MS UI Gothic" panose="020B0600070205080204" pitchFamily="50" charset="-128"/>
                <a:ea typeface="MS UI Gothic" panose="020B0600070205080204" pitchFamily="50" charset="-128"/>
              </a:rPr>
              <a:t>地域支援について</a:t>
            </a:r>
          </a:p>
        </p:txBody>
      </p:sp>
      <p:sp>
        <p:nvSpPr>
          <p:cNvPr id="76" name="屈折矢印 75"/>
          <p:cNvSpPr/>
          <p:nvPr/>
        </p:nvSpPr>
        <p:spPr>
          <a:xfrm rot="10800000">
            <a:off x="522378" y="5039774"/>
            <a:ext cx="1020908" cy="280148"/>
          </a:xfrm>
          <a:prstGeom prst="bentUpArrow">
            <a:avLst>
              <a:gd name="adj1" fmla="val 13490"/>
              <a:gd name="adj2" fmla="val 19245"/>
              <a:gd name="adj3" fmla="val 16368"/>
            </a:avLst>
          </a:prstGeom>
          <a:solidFill>
            <a:schemeClr val="tx1"/>
          </a:solidFill>
        </p:spPr>
        <p:style>
          <a:lnRef idx="1">
            <a:schemeClr val="dk1"/>
          </a:lnRef>
          <a:fillRef idx="2">
            <a:schemeClr val="dk1"/>
          </a:fillRef>
          <a:effectRef idx="1">
            <a:schemeClr val="dk1"/>
          </a:effectRef>
          <a:fontRef idx="minor">
            <a:schemeClr val="dk1"/>
          </a:fontRef>
        </p:style>
        <p:txBody>
          <a:bodyPr rtlCol="0" anchor="ctr"/>
          <a:lstStyle/>
          <a:p>
            <a:pPr algn="ctr" defTabSz="685800"/>
            <a:endParaRPr kumimoji="1" lang="ja-JP" altLang="en-US" sz="1013">
              <a:solidFill>
                <a:prstClr val="black"/>
              </a:solidFill>
              <a:latin typeface="游ゴシック" panose="020F0502020204030204"/>
              <a:ea typeface="游ゴシック" panose="020B0400000000000000" pitchFamily="50" charset="-128"/>
            </a:endParaRPr>
          </a:p>
        </p:txBody>
      </p:sp>
      <p:sp>
        <p:nvSpPr>
          <p:cNvPr id="42" name="テキスト ボックス 41"/>
          <p:cNvSpPr txBox="1"/>
          <p:nvPr/>
        </p:nvSpPr>
        <p:spPr>
          <a:xfrm>
            <a:off x="1198072" y="6456521"/>
            <a:ext cx="5755342" cy="253916"/>
          </a:xfrm>
          <a:prstGeom prst="rect">
            <a:avLst/>
          </a:prstGeom>
          <a:noFill/>
        </p:spPr>
        <p:txBody>
          <a:bodyPr wrap="square" rtlCol="0">
            <a:spAutoFit/>
          </a:bodyPr>
          <a:lstStyle/>
          <a:p>
            <a:pPr defTabSz="685800"/>
            <a:r>
              <a:rPr kumimoji="1" lang="ja-JP" altLang="en-US" sz="1050" dirty="0">
                <a:solidFill>
                  <a:prstClr val="black"/>
                </a:solidFill>
                <a:latin typeface="MS UI Gothic" panose="020B0600070205080204" pitchFamily="50" charset="-128"/>
                <a:ea typeface="MS UI Gothic" panose="020B0600070205080204" pitchFamily="50" charset="-128"/>
              </a:rPr>
              <a:t>現任研修ガイダンス資料例（一部改変）</a:t>
            </a:r>
          </a:p>
        </p:txBody>
      </p:sp>
      <p:sp>
        <p:nvSpPr>
          <p:cNvPr id="44" name="タイトル 1">
            <a:extLst>
              <a:ext uri="{FF2B5EF4-FFF2-40B4-BE49-F238E27FC236}">
                <a16:creationId xmlns:a16="http://schemas.microsoft.com/office/drawing/2014/main" id="{D76500CC-765F-433E-9CC7-A9C06D58F336}"/>
              </a:ext>
            </a:extLst>
          </p:cNvPr>
          <p:cNvSpPr txBox="1">
            <a:spLocks/>
          </p:cNvSpPr>
          <p:nvPr/>
        </p:nvSpPr>
        <p:spPr>
          <a:xfrm>
            <a:off x="284812" y="245040"/>
            <a:ext cx="8337084" cy="493697"/>
          </a:xfrm>
          <a:prstGeom prst="rect">
            <a:avLst/>
          </a:prstGeom>
        </p:spPr>
        <p:txBody>
          <a:bodyPr>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r>
              <a:rPr lang="ja-JP" altLang="en-US" sz="3300" dirty="0">
                <a:solidFill>
                  <a:prstClr val="black"/>
                </a:solidFill>
                <a:latin typeface="BIZ UDP明朝 Medium" panose="02020500000000000000" pitchFamily="18" charset="-128"/>
                <a:ea typeface="BIZ UDP明朝 Medium" panose="02020500000000000000" pitchFamily="18" charset="-128"/>
              </a:rPr>
              <a:t>相談支援従事者現任研修カリキュラム構造</a:t>
            </a:r>
          </a:p>
        </p:txBody>
      </p:sp>
      <p:sp>
        <p:nvSpPr>
          <p:cNvPr id="46" name="角丸四角形 3">
            <a:extLst>
              <a:ext uri="{FF2B5EF4-FFF2-40B4-BE49-F238E27FC236}">
                <a16:creationId xmlns:a16="http://schemas.microsoft.com/office/drawing/2014/main" id="{7598CE8C-1FDB-4223-9AC5-FD916E1590A5}"/>
              </a:ext>
            </a:extLst>
          </p:cNvPr>
          <p:cNvSpPr/>
          <p:nvPr/>
        </p:nvSpPr>
        <p:spPr>
          <a:xfrm>
            <a:off x="6615457" y="3493869"/>
            <a:ext cx="2524051" cy="799222"/>
          </a:xfrm>
          <a:prstGeom prst="round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defTabSz="685800"/>
            <a:r>
              <a:rPr kumimoji="1" lang="ja-JP" altLang="ja-JP" sz="1050" b="1" dirty="0">
                <a:solidFill>
                  <a:prstClr val="black"/>
                </a:solidFill>
                <a:latin typeface="MS UI Gothic" panose="020B0600070205080204" pitchFamily="50" charset="-128"/>
                <a:ea typeface="MS UI Gothic" panose="020B0600070205080204" pitchFamily="50" charset="-128"/>
              </a:rPr>
              <a:t>【</a:t>
            </a:r>
            <a:r>
              <a:rPr kumimoji="1" lang="ja-JP" altLang="ja-JP" sz="1050" b="1" dirty="0">
                <a:solidFill>
                  <a:srgbClr val="FF0000"/>
                </a:solidFill>
                <a:latin typeface="MS UI Gothic" panose="020B0600070205080204" pitchFamily="50" charset="-128"/>
                <a:ea typeface="MS UI Gothic" panose="020B0600070205080204" pitchFamily="50" charset="-128"/>
              </a:rPr>
              <a:t>意思決定（支援）</a:t>
            </a:r>
            <a:r>
              <a:rPr kumimoji="1" lang="ja-JP" altLang="ja-JP" sz="1050" b="1" dirty="0">
                <a:solidFill>
                  <a:prstClr val="black"/>
                </a:solidFill>
                <a:latin typeface="MS UI Gothic" panose="020B0600070205080204" pitchFamily="50" charset="-128"/>
                <a:ea typeface="MS UI Gothic" panose="020B0600070205080204" pitchFamily="50" charset="-128"/>
              </a:rPr>
              <a:t>を通して生きがいや</a:t>
            </a:r>
            <a:endParaRPr kumimoji="1" lang="en-US" altLang="ja-JP" sz="1050" b="1" dirty="0">
              <a:solidFill>
                <a:prstClr val="black"/>
              </a:solidFill>
              <a:latin typeface="MS UI Gothic" panose="020B0600070205080204" pitchFamily="50" charset="-128"/>
              <a:ea typeface="MS UI Gothic" panose="020B0600070205080204" pitchFamily="50" charset="-128"/>
            </a:endParaRPr>
          </a:p>
          <a:p>
            <a:pPr defTabSz="685800"/>
            <a:r>
              <a:rPr kumimoji="1" lang="ja-JP" altLang="ja-JP" sz="1050" b="1" dirty="0">
                <a:solidFill>
                  <a:prstClr val="black"/>
                </a:solidFill>
                <a:latin typeface="MS UI Gothic" panose="020B0600070205080204" pitchFamily="50" charset="-128"/>
                <a:ea typeface="MS UI Gothic" panose="020B0600070205080204" pitchFamily="50" charset="-128"/>
              </a:rPr>
              <a:t>自己肯定感を高める支援（ストレングス）、</a:t>
            </a:r>
            <a:endParaRPr kumimoji="1" lang="en-US" altLang="ja-JP" sz="1050" b="1" dirty="0">
              <a:solidFill>
                <a:prstClr val="black"/>
              </a:solidFill>
              <a:latin typeface="MS UI Gothic" panose="020B0600070205080204" pitchFamily="50" charset="-128"/>
              <a:ea typeface="MS UI Gothic" panose="020B0600070205080204" pitchFamily="50" charset="-128"/>
            </a:endParaRPr>
          </a:p>
          <a:p>
            <a:pPr defTabSz="685800"/>
            <a:r>
              <a:rPr kumimoji="1" lang="ja-JP" altLang="ja-JP" sz="1050" b="1" dirty="0">
                <a:solidFill>
                  <a:prstClr val="black"/>
                </a:solidFill>
                <a:latin typeface="MS UI Gothic" panose="020B0600070205080204" pitchFamily="50" charset="-128"/>
                <a:ea typeface="MS UI Gothic" panose="020B0600070205080204" pitchFamily="50" charset="-128"/>
              </a:rPr>
              <a:t>相談支援の技術と能力の獲得】</a:t>
            </a:r>
            <a:r>
              <a:rPr kumimoji="1" lang="ja-JP" altLang="en-US" sz="1050" b="1" dirty="0">
                <a:solidFill>
                  <a:prstClr val="black"/>
                </a:solidFill>
                <a:latin typeface="MS UI Gothic" panose="020B0600070205080204" pitchFamily="50" charset="-128"/>
                <a:ea typeface="MS UI Gothic" panose="020B0600070205080204" pitchFamily="50" charset="-128"/>
              </a:rPr>
              <a:t>　</a:t>
            </a:r>
            <a:endParaRPr kumimoji="1" lang="en-US" altLang="ja-JP" sz="1050" b="1" dirty="0">
              <a:solidFill>
                <a:prstClr val="black"/>
              </a:solidFill>
              <a:latin typeface="MS UI Gothic" panose="020B0600070205080204" pitchFamily="50" charset="-128"/>
              <a:ea typeface="MS UI Gothic" panose="020B0600070205080204" pitchFamily="50" charset="-128"/>
            </a:endParaRPr>
          </a:p>
          <a:p>
            <a:pPr defTabSz="685800"/>
            <a:r>
              <a:rPr kumimoji="1" lang="en-US" altLang="ja-JP" sz="1050" b="1" dirty="0">
                <a:solidFill>
                  <a:srgbClr val="7030A0"/>
                </a:solidFill>
                <a:latin typeface="MS UI Gothic" panose="020B0600070205080204" pitchFamily="50" charset="-128"/>
                <a:ea typeface="MS UI Gothic" panose="020B0600070205080204" pitchFamily="50" charset="-128"/>
              </a:rPr>
              <a:t>※</a:t>
            </a:r>
            <a:r>
              <a:rPr kumimoji="1" lang="ja-JP" altLang="en-US" sz="1050" b="1" dirty="0">
                <a:solidFill>
                  <a:srgbClr val="7030A0"/>
                </a:solidFill>
                <a:latin typeface="MS UI Gothic" panose="020B0600070205080204" pitchFamily="50" charset="-128"/>
                <a:ea typeface="MS UI Gothic" panose="020B0600070205080204" pitchFamily="50" charset="-128"/>
              </a:rPr>
              <a:t>初任者研修の再確認</a:t>
            </a:r>
            <a:endParaRPr kumimoji="1" lang="en-US" altLang="ja-JP" sz="1050" b="1" dirty="0">
              <a:solidFill>
                <a:srgbClr val="7030A0"/>
              </a:solidFill>
              <a:latin typeface="MS UI Gothic" panose="020B0600070205080204" pitchFamily="50" charset="-128"/>
              <a:ea typeface="MS UI Gothic" panose="020B0600070205080204" pitchFamily="50" charset="-128"/>
            </a:endParaRPr>
          </a:p>
        </p:txBody>
      </p:sp>
      <p:sp>
        <p:nvSpPr>
          <p:cNvPr id="47" name="角丸四角形 4">
            <a:extLst>
              <a:ext uri="{FF2B5EF4-FFF2-40B4-BE49-F238E27FC236}">
                <a16:creationId xmlns:a16="http://schemas.microsoft.com/office/drawing/2014/main" id="{34D413EA-A379-4151-BB1E-7A851D28E77C}"/>
              </a:ext>
            </a:extLst>
          </p:cNvPr>
          <p:cNvSpPr/>
          <p:nvPr/>
        </p:nvSpPr>
        <p:spPr>
          <a:xfrm>
            <a:off x="6615457" y="4346846"/>
            <a:ext cx="2524052" cy="787308"/>
          </a:xfrm>
          <a:prstGeom prst="roundRect">
            <a:avLst/>
          </a:prstGeom>
          <a:solidFill>
            <a:schemeClr val="accent4">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defTabSz="685800"/>
            <a:r>
              <a:rPr kumimoji="1" lang="ja-JP" altLang="ja-JP" sz="1050" b="1" dirty="0">
                <a:solidFill>
                  <a:prstClr val="black"/>
                </a:solidFill>
                <a:latin typeface="MS UI Gothic" panose="020B0600070205080204" pitchFamily="50" charset="-128"/>
                <a:ea typeface="MS UI Gothic" panose="020B0600070205080204" pitchFamily="50" charset="-128"/>
              </a:rPr>
              <a:t>【</a:t>
            </a:r>
            <a:r>
              <a:rPr kumimoji="1" lang="ja-JP" altLang="ja-JP" sz="1050" b="1" dirty="0">
                <a:solidFill>
                  <a:srgbClr val="FF0000"/>
                </a:solidFill>
                <a:latin typeface="MS UI Gothic" panose="020B0600070205080204" pitchFamily="50" charset="-128"/>
                <a:ea typeface="MS UI Gothic" panose="020B0600070205080204" pitchFamily="50" charset="-128"/>
              </a:rPr>
              <a:t>チームアプローチ（多職種連携）</a:t>
            </a:r>
            <a:r>
              <a:rPr kumimoji="1" lang="ja-JP" altLang="ja-JP" sz="1050" b="1" dirty="0">
                <a:solidFill>
                  <a:prstClr val="black"/>
                </a:solidFill>
                <a:latin typeface="MS UI Gothic" panose="020B0600070205080204" pitchFamily="50" charset="-128"/>
                <a:ea typeface="MS UI Gothic" panose="020B0600070205080204" pitchFamily="50" charset="-128"/>
              </a:rPr>
              <a:t>を実践するための技術と能力の獲得】</a:t>
            </a:r>
            <a:endParaRPr kumimoji="1" lang="en-US" altLang="ja-JP" sz="1050" b="1" dirty="0">
              <a:solidFill>
                <a:prstClr val="black"/>
              </a:solidFill>
              <a:latin typeface="MS UI Gothic" panose="020B0600070205080204" pitchFamily="50" charset="-128"/>
              <a:ea typeface="MS UI Gothic" panose="020B0600070205080204" pitchFamily="50" charset="-128"/>
            </a:endParaRPr>
          </a:p>
          <a:p>
            <a:pPr defTabSz="685800"/>
            <a:r>
              <a:rPr kumimoji="1" lang="en-US" altLang="ja-JP" sz="1050" b="1" dirty="0">
                <a:solidFill>
                  <a:srgbClr val="7030A0"/>
                </a:solidFill>
                <a:latin typeface="MS UI Gothic" panose="020B0600070205080204" pitchFamily="50" charset="-128"/>
                <a:ea typeface="MS UI Gothic" panose="020B0600070205080204" pitchFamily="50" charset="-128"/>
              </a:rPr>
              <a:t>※</a:t>
            </a:r>
            <a:r>
              <a:rPr kumimoji="1" lang="ja-JP" altLang="en-US" sz="1050" b="1" dirty="0">
                <a:solidFill>
                  <a:srgbClr val="7030A0"/>
                </a:solidFill>
                <a:latin typeface="MS UI Gothic" panose="020B0600070205080204" pitchFamily="50" charset="-128"/>
                <a:ea typeface="MS UI Gothic" panose="020B0600070205080204" pitchFamily="50" charset="-128"/>
              </a:rPr>
              <a:t>初任者研修からのスキルアップ</a:t>
            </a:r>
          </a:p>
        </p:txBody>
      </p:sp>
      <p:sp>
        <p:nvSpPr>
          <p:cNvPr id="48" name="角丸四角形 5">
            <a:extLst>
              <a:ext uri="{FF2B5EF4-FFF2-40B4-BE49-F238E27FC236}">
                <a16:creationId xmlns:a16="http://schemas.microsoft.com/office/drawing/2014/main" id="{496C9B8F-D603-4808-984B-EEC223947DCC}"/>
              </a:ext>
            </a:extLst>
          </p:cNvPr>
          <p:cNvSpPr/>
          <p:nvPr/>
        </p:nvSpPr>
        <p:spPr>
          <a:xfrm>
            <a:off x="6619948" y="5213272"/>
            <a:ext cx="2524052" cy="451368"/>
          </a:xfrm>
          <a:prstGeom prst="round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defTabSz="685800"/>
            <a:r>
              <a:rPr kumimoji="1" lang="ja-JP" altLang="ja-JP" sz="1050" b="1" dirty="0">
                <a:solidFill>
                  <a:prstClr val="black"/>
                </a:solidFill>
                <a:latin typeface="MS UI Gothic" panose="020B0600070205080204" pitchFamily="50" charset="-128"/>
                <a:ea typeface="MS UI Gothic" panose="020B0600070205080204" pitchFamily="50" charset="-128"/>
              </a:rPr>
              <a:t>【地域に即し</a:t>
            </a:r>
            <a:r>
              <a:rPr kumimoji="1" lang="ja-JP" altLang="en-US" sz="1050" b="1" dirty="0">
                <a:solidFill>
                  <a:prstClr val="black"/>
                </a:solidFill>
                <a:latin typeface="MS UI Gothic" panose="020B0600070205080204" pitchFamily="50" charset="-128"/>
                <a:ea typeface="MS UI Gothic" panose="020B0600070205080204" pitchFamily="50" charset="-128"/>
              </a:rPr>
              <a:t>た</a:t>
            </a:r>
            <a:r>
              <a:rPr kumimoji="1" lang="ja-JP" altLang="ja-JP" sz="1050" b="1" dirty="0">
                <a:solidFill>
                  <a:prstClr val="black"/>
                </a:solidFill>
                <a:latin typeface="MS UI Gothic" panose="020B0600070205080204" pitchFamily="50" charset="-128"/>
                <a:ea typeface="MS UI Gothic" panose="020B0600070205080204" pitchFamily="50" charset="-128"/>
              </a:rPr>
              <a:t>相談支援の</a:t>
            </a:r>
            <a:r>
              <a:rPr kumimoji="1" lang="ja-JP" altLang="ja-JP" sz="1050" b="1" dirty="0">
                <a:solidFill>
                  <a:srgbClr val="FF0000"/>
                </a:solidFill>
                <a:latin typeface="MS UI Gothic" panose="020B0600070205080204" pitchFamily="50" charset="-128"/>
                <a:ea typeface="MS UI Gothic" panose="020B0600070205080204" pitchFamily="50" charset="-128"/>
              </a:rPr>
              <a:t>実践力の獲得</a:t>
            </a:r>
            <a:r>
              <a:rPr kumimoji="1" lang="ja-JP" altLang="ja-JP" sz="1050" b="1" dirty="0">
                <a:solidFill>
                  <a:prstClr val="black"/>
                </a:solidFill>
                <a:latin typeface="MS UI Gothic" panose="020B0600070205080204" pitchFamily="50" charset="-128"/>
                <a:ea typeface="MS UI Gothic" panose="020B0600070205080204" pitchFamily="50" charset="-128"/>
              </a:rPr>
              <a:t>】</a:t>
            </a:r>
            <a:endParaRPr kumimoji="1" lang="ja-JP" altLang="en-US" sz="1050" b="1" dirty="0">
              <a:solidFill>
                <a:prstClr val="black"/>
              </a:solidFill>
              <a:latin typeface="MS UI Gothic" panose="020B0600070205080204" pitchFamily="50" charset="-128"/>
              <a:ea typeface="MS UI Gothic" panose="020B0600070205080204" pitchFamily="50" charset="-128"/>
            </a:endParaRPr>
          </a:p>
        </p:txBody>
      </p:sp>
      <p:sp>
        <p:nvSpPr>
          <p:cNvPr id="49" name="星: 7 pt 48">
            <a:extLst>
              <a:ext uri="{FF2B5EF4-FFF2-40B4-BE49-F238E27FC236}">
                <a16:creationId xmlns:a16="http://schemas.microsoft.com/office/drawing/2014/main" id="{91FD931D-4504-8FB8-6E95-FFBE20FBCF13}"/>
              </a:ext>
            </a:extLst>
          </p:cNvPr>
          <p:cNvSpPr/>
          <p:nvPr/>
        </p:nvSpPr>
        <p:spPr>
          <a:xfrm>
            <a:off x="88323" y="280555"/>
            <a:ext cx="540327" cy="488373"/>
          </a:xfrm>
          <a:prstGeom prst="star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51" name="四角形: 角を丸くする 50">
            <a:extLst>
              <a:ext uri="{FF2B5EF4-FFF2-40B4-BE49-F238E27FC236}">
                <a16:creationId xmlns:a16="http://schemas.microsoft.com/office/drawing/2014/main" id="{24807A95-5031-9800-A984-2C9BD44A5C57}"/>
              </a:ext>
            </a:extLst>
          </p:cNvPr>
          <p:cNvSpPr/>
          <p:nvPr/>
        </p:nvSpPr>
        <p:spPr>
          <a:xfrm>
            <a:off x="358485" y="3482606"/>
            <a:ext cx="6256971" cy="820586"/>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BDFC9DE3-C1D0-D35A-5FD3-3EA45AFC27A1}"/>
              </a:ext>
            </a:extLst>
          </p:cNvPr>
          <p:cNvSpPr>
            <a:spLocks noGrp="1"/>
          </p:cNvSpPr>
          <p:nvPr>
            <p:ph type="sldNum" sz="quarter" idx="12"/>
          </p:nvPr>
        </p:nvSpPr>
        <p:spPr>
          <a:xfrm>
            <a:off x="6457950" y="6356351"/>
            <a:ext cx="2057400" cy="365125"/>
          </a:xfrm>
        </p:spPr>
        <p:txBody>
          <a:bodyPr/>
          <a:lstStyle/>
          <a:p>
            <a:fld id="{2ADEAB0B-3364-414D-832E-F3CDA843F507}" type="slidenum">
              <a:rPr kumimoji="1" lang="ja-JP" altLang="en-US" smtClean="0"/>
              <a:t>27</a:t>
            </a:fld>
            <a:endParaRPr kumimoji="1" lang="ja-JP" altLang="en-US"/>
          </a:p>
        </p:txBody>
      </p:sp>
    </p:spTree>
    <p:extLst>
      <p:ext uri="{BB962C8B-B14F-4D97-AF65-F5344CB8AC3E}">
        <p14:creationId xmlns:p14="http://schemas.microsoft.com/office/powerpoint/2010/main" val="280392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1000"/>
                                        <p:tgtEl>
                                          <p:spTgt spid="51"/>
                                        </p:tgtEl>
                                      </p:cBhvr>
                                    </p:animEffect>
                                    <p:anim calcmode="lin" valueType="num">
                                      <p:cBhvr>
                                        <p:cTn id="8" dur="1000" fill="hold"/>
                                        <p:tgtEl>
                                          <p:spTgt spid="51"/>
                                        </p:tgtEl>
                                        <p:attrNameLst>
                                          <p:attrName>ppt_x</p:attrName>
                                        </p:attrNameLst>
                                      </p:cBhvr>
                                      <p:tavLst>
                                        <p:tav tm="0">
                                          <p:val>
                                            <p:strVal val="#ppt_x"/>
                                          </p:val>
                                        </p:tav>
                                        <p:tav tm="100000">
                                          <p:val>
                                            <p:strVal val="#ppt_x"/>
                                          </p:val>
                                        </p:tav>
                                      </p:tavLst>
                                    </p:anim>
                                    <p:anim calcmode="lin" valueType="num">
                                      <p:cBhvr>
                                        <p:cTn id="9"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30FFEA-533E-4F24-8975-4A177BBB9616}"/>
              </a:ext>
            </a:extLst>
          </p:cNvPr>
          <p:cNvSpPr>
            <a:spLocks noGrp="1"/>
          </p:cNvSpPr>
          <p:nvPr>
            <p:ph type="title"/>
          </p:nvPr>
        </p:nvSpPr>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２日目</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（演習：１日目）</a:t>
            </a:r>
          </a:p>
        </p:txBody>
      </p:sp>
      <p:sp>
        <p:nvSpPr>
          <p:cNvPr id="3" name="コンテンツ プレースホルダー 2">
            <a:extLst>
              <a:ext uri="{FF2B5EF4-FFF2-40B4-BE49-F238E27FC236}">
                <a16:creationId xmlns:a16="http://schemas.microsoft.com/office/drawing/2014/main" id="{01536C18-3AF8-4BEA-8DB2-3A4AF6ECC2FF}"/>
              </a:ext>
            </a:extLst>
          </p:cNvPr>
          <p:cNvSpPr>
            <a:spLocks noGrp="1"/>
          </p:cNvSpPr>
          <p:nvPr>
            <p:ph idx="1"/>
          </p:nvPr>
        </p:nvSpPr>
        <p:spPr>
          <a:xfrm>
            <a:off x="457200" y="1916832"/>
            <a:ext cx="8229600" cy="3989040"/>
          </a:xfrm>
        </p:spPr>
        <p:txBody>
          <a:bodyPr>
            <a:normAutofit/>
          </a:bodyPr>
          <a:lstStyle/>
          <a:p>
            <a:pPr marL="0" indent="0">
              <a:buNone/>
            </a:pPr>
            <a:r>
              <a:rPr lang="ja-JP" altLang="en-US" sz="2600" dirty="0">
                <a:latin typeface="BIZ UDPゴシック" panose="020B0400000000000000" pitchFamily="50" charset="-128"/>
                <a:ea typeface="BIZ UDPゴシック" panose="020B0400000000000000" pitchFamily="50" charset="-128"/>
              </a:rPr>
              <a:t>個別相談支援（意思決定支援）</a:t>
            </a:r>
            <a:endParaRPr lang="en-US" altLang="ja-JP" sz="2600" dirty="0">
              <a:latin typeface="BIZ UDPゴシック" panose="020B0400000000000000" pitchFamily="50" charset="-128"/>
              <a:ea typeface="BIZ UDPゴシック" panose="020B0400000000000000" pitchFamily="50" charset="-128"/>
            </a:endParaRPr>
          </a:p>
          <a:p>
            <a:pPr marL="0" indent="0">
              <a:buNone/>
            </a:pPr>
            <a:r>
              <a:rPr lang="ja-JP" altLang="en-US" sz="2600" dirty="0">
                <a:latin typeface="BIZ UDPゴシック" panose="020B0400000000000000" pitchFamily="50" charset="-128"/>
                <a:ea typeface="BIZ UDPゴシック" panose="020B0400000000000000" pitchFamily="50" charset="-128"/>
              </a:rPr>
              <a:t>１．ミニ講義</a:t>
            </a:r>
            <a:r>
              <a:rPr kumimoji="1" lang="ja-JP" altLang="en-US" sz="2600" dirty="0">
                <a:latin typeface="BIZ UDPゴシック" panose="020B0400000000000000" pitchFamily="50" charset="-128"/>
                <a:ea typeface="BIZ UDPゴシック" panose="020B0400000000000000" pitchFamily="50" charset="-128"/>
              </a:rPr>
              <a:t>（研修事例によるミニ講義により、</a:t>
            </a:r>
            <a:endParaRPr kumimoji="1" lang="en-US" altLang="ja-JP" sz="2600" dirty="0">
              <a:latin typeface="BIZ UDPゴシック" panose="020B0400000000000000" pitchFamily="50" charset="-128"/>
              <a:ea typeface="BIZ UDPゴシック" panose="020B0400000000000000" pitchFamily="50" charset="-128"/>
            </a:endParaRPr>
          </a:p>
          <a:p>
            <a:pPr marL="0" indent="0">
              <a:buNone/>
            </a:pPr>
            <a:r>
              <a:rPr lang="ja-JP" altLang="en-US" sz="2600" dirty="0">
                <a:latin typeface="BIZ UDPゴシック" panose="020B0400000000000000" pitchFamily="50" charset="-128"/>
                <a:ea typeface="BIZ UDPゴシック" panose="020B0400000000000000" pitchFamily="50" charset="-128"/>
              </a:rPr>
              <a:t>　　</a:t>
            </a:r>
            <a:r>
              <a:rPr kumimoji="1" lang="ja-JP" altLang="en-US" sz="2600" dirty="0">
                <a:latin typeface="BIZ UDPゴシック" panose="020B0400000000000000" pitchFamily="50" charset="-128"/>
                <a:ea typeface="BIZ UDPゴシック" panose="020B0400000000000000" pitchFamily="50" charset="-128"/>
              </a:rPr>
              <a:t>意思決定支援、セルフチェックリストの記入講義）</a:t>
            </a:r>
            <a:endParaRPr kumimoji="1" lang="en-US" altLang="ja-JP" sz="2600" dirty="0">
              <a:latin typeface="BIZ UDPゴシック" panose="020B0400000000000000" pitchFamily="50" charset="-128"/>
              <a:ea typeface="BIZ UDPゴシック" panose="020B0400000000000000" pitchFamily="50" charset="-128"/>
            </a:endParaRPr>
          </a:p>
          <a:p>
            <a:pPr marL="0" indent="0">
              <a:buNone/>
            </a:pPr>
            <a:r>
              <a:rPr lang="ja-JP" altLang="en-US" sz="2600" dirty="0">
                <a:latin typeface="BIZ UDPゴシック" panose="020B0400000000000000" pitchFamily="50" charset="-128"/>
                <a:ea typeface="BIZ UDPゴシック" panose="020B0400000000000000" pitchFamily="50" charset="-128"/>
              </a:rPr>
              <a:t>２．演習　</a:t>
            </a:r>
            <a:endParaRPr lang="en-US" altLang="ja-JP" sz="2600" dirty="0">
              <a:latin typeface="BIZ UDPゴシック" panose="020B0400000000000000" pitchFamily="50" charset="-128"/>
              <a:ea typeface="BIZ UDPゴシック" panose="020B0400000000000000" pitchFamily="50" charset="-128"/>
            </a:endParaRPr>
          </a:p>
          <a:p>
            <a:pPr marL="0" indent="0">
              <a:buNone/>
            </a:pPr>
            <a:r>
              <a:rPr lang="ja-JP" altLang="en-US" sz="2600" dirty="0">
                <a:latin typeface="BIZ UDPゴシック" panose="020B0400000000000000" pitchFamily="50" charset="-128"/>
                <a:ea typeface="BIZ UDPゴシック" panose="020B0400000000000000" pitchFamily="50" charset="-128"/>
              </a:rPr>
              <a:t>（１）事前課題の報告と６名全員の事例をグループで検討</a:t>
            </a:r>
            <a:endParaRPr lang="en-US" altLang="ja-JP" sz="2600" dirty="0">
              <a:latin typeface="BIZ UDPゴシック" panose="020B0400000000000000" pitchFamily="50" charset="-128"/>
              <a:ea typeface="BIZ UDPゴシック" panose="020B0400000000000000" pitchFamily="50" charset="-128"/>
            </a:endParaRPr>
          </a:p>
          <a:p>
            <a:pPr marL="0" indent="0">
              <a:buNone/>
            </a:pPr>
            <a:r>
              <a:rPr lang="ja-JP" altLang="en-US" sz="2600" dirty="0">
                <a:latin typeface="BIZ UDPゴシック" panose="020B0400000000000000" pitchFamily="50" charset="-128"/>
                <a:ea typeface="BIZ UDPゴシック" panose="020B0400000000000000" pitchFamily="50" charset="-128"/>
              </a:rPr>
              <a:t>（２）実地教育の課題整理と演習講師からの助言</a:t>
            </a:r>
            <a:endParaRPr lang="en-US" altLang="ja-JP" sz="2600" dirty="0">
              <a:latin typeface="BIZ UDPゴシック" panose="020B0400000000000000" pitchFamily="50" charset="-128"/>
              <a:ea typeface="BIZ UDPゴシック" panose="020B0400000000000000" pitchFamily="50" charset="-128"/>
            </a:endParaRPr>
          </a:p>
          <a:p>
            <a:pPr marL="0" indent="0">
              <a:buNone/>
            </a:pPr>
            <a:r>
              <a:rPr lang="ja-JP" altLang="en-US" sz="2600" dirty="0">
                <a:latin typeface="BIZ UDPゴシック" panose="020B0400000000000000" pitchFamily="50" charset="-128"/>
                <a:ea typeface="BIZ UDPゴシック" panose="020B0400000000000000" pitchFamily="50" charset="-128"/>
              </a:rPr>
              <a:t>（３）セルフチェックによる振り返り</a:t>
            </a:r>
            <a:endParaRPr lang="en-US" altLang="ja-JP" sz="2600" dirty="0">
              <a:latin typeface="BIZ UDPゴシック" panose="020B0400000000000000" pitchFamily="50" charset="-128"/>
              <a:ea typeface="BIZ UDPゴシック" panose="020B0400000000000000" pitchFamily="50" charset="-128"/>
            </a:endParaRPr>
          </a:p>
          <a:p>
            <a:pPr marL="0" indent="0">
              <a:buNone/>
            </a:pPr>
            <a:r>
              <a:rPr lang="ja-JP" altLang="en-US" sz="2600" dirty="0">
                <a:latin typeface="BIZ UDPゴシック" panose="020B0400000000000000" pitchFamily="50" charset="-128"/>
                <a:ea typeface="BIZ UDPゴシック" panose="020B0400000000000000" pitchFamily="50" charset="-128"/>
              </a:rPr>
              <a:t>（４）実地教育への課題の理解</a:t>
            </a:r>
            <a:endParaRPr lang="en-US" altLang="ja-JP" sz="2600"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pPr marL="0" indent="0">
              <a:buNone/>
            </a:pPr>
            <a:endParaRPr kumimoji="1"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D73AAF10-CEF4-417A-BC6B-EA0F4709B9DC}"/>
              </a:ext>
            </a:extLst>
          </p:cNvPr>
          <p:cNvSpPr>
            <a:spLocks noGrp="1"/>
          </p:cNvSpPr>
          <p:nvPr>
            <p:ph type="sldNum" sz="quarter" idx="12"/>
          </p:nvPr>
        </p:nvSpPr>
        <p:spPr/>
        <p:txBody>
          <a:bodyPr/>
          <a:lstStyle/>
          <a:p>
            <a:fld id="{BFEBEB0A-9E3D-4B14-9782-E2AE3DA60D96}" type="slidenum">
              <a:rPr lang="en-US" smtClean="0"/>
              <a:pPr/>
              <a:t>28</a:t>
            </a:fld>
            <a:endParaRPr lang="en-US"/>
          </a:p>
        </p:txBody>
      </p:sp>
    </p:spTree>
    <p:extLst>
      <p:ext uri="{BB962C8B-B14F-4D97-AF65-F5344CB8AC3E}">
        <p14:creationId xmlns:p14="http://schemas.microsoft.com/office/powerpoint/2010/main" val="1287997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F30C5-4AAD-4027-BEE8-0061EE050546}"/>
              </a:ext>
            </a:extLst>
          </p:cNvPr>
          <p:cNvSpPr>
            <a:spLocks noGrp="1"/>
          </p:cNvSpPr>
          <p:nvPr>
            <p:ph type="title"/>
          </p:nvPr>
        </p:nvSpPr>
        <p:spPr>
          <a:xfrm>
            <a:off x="457200" y="136525"/>
            <a:ext cx="8229600" cy="11430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実習</a:t>
            </a:r>
            <a:r>
              <a:rPr kumimoji="1" lang="ja-JP" altLang="en-US" dirty="0">
                <a:latin typeface="BIZ UDPゴシック" panose="020B0400000000000000" pitchFamily="50" charset="-128"/>
                <a:ea typeface="BIZ UDPゴシック" panose="020B0400000000000000" pitchFamily="50" charset="-128"/>
              </a:rPr>
              <a:t>　（１回目）</a:t>
            </a:r>
          </a:p>
        </p:txBody>
      </p:sp>
      <p:sp>
        <p:nvSpPr>
          <p:cNvPr id="3" name="コンテンツ プレースホルダー 2">
            <a:extLst>
              <a:ext uri="{FF2B5EF4-FFF2-40B4-BE49-F238E27FC236}">
                <a16:creationId xmlns:a16="http://schemas.microsoft.com/office/drawing/2014/main" id="{3CE567C1-75FD-4466-BA27-F14FEFA62D1B}"/>
              </a:ext>
            </a:extLst>
          </p:cNvPr>
          <p:cNvSpPr>
            <a:spLocks noGrp="1"/>
          </p:cNvSpPr>
          <p:nvPr>
            <p:ph idx="1"/>
          </p:nvPr>
        </p:nvSpPr>
        <p:spPr>
          <a:xfrm>
            <a:off x="441544" y="1052736"/>
            <a:ext cx="8229600" cy="4535257"/>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演習１日目で個別支援（意思決定支援）に関する明確化した課題の解決に向けて、地元圏域へ戻り、基幹相談支援センター等（委託相談支援事業所含む）により、スーパービジョンの体験をする。</a:t>
            </a:r>
            <a:endParaRPr lang="en-US" altLang="ja-JP" dirty="0">
              <a:latin typeface="BIZ UDPゴシック" panose="020B0400000000000000" pitchFamily="50" charset="-128"/>
              <a:ea typeface="BIZ UDPゴシック" panose="020B0400000000000000" pitchFamily="50" charset="-128"/>
            </a:endParaRPr>
          </a:p>
          <a:p>
            <a:pPr marL="0" indent="0">
              <a:buNone/>
            </a:pP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　ここでは、個別支援に関する意思決定支援</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に特化したスーパービジョンの展開として整</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理する。</a:t>
            </a:r>
            <a:endParaRPr lang="en-US" altLang="ja-JP" dirty="0">
              <a:latin typeface="BIZ UDPゴシック" panose="020B0400000000000000" pitchFamily="50" charset="-128"/>
              <a:ea typeface="BIZ UDPゴシック" panose="020B0400000000000000" pitchFamily="50" charset="-128"/>
            </a:endParaRPr>
          </a:p>
          <a:p>
            <a:pPr marL="0" indent="0">
              <a:buNone/>
            </a:pPr>
            <a:endParaRPr kumimoji="1"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4280A346-4D75-4F7B-8041-2E283289361A}"/>
              </a:ext>
            </a:extLst>
          </p:cNvPr>
          <p:cNvSpPr>
            <a:spLocks noGrp="1"/>
          </p:cNvSpPr>
          <p:nvPr>
            <p:ph type="sldNum" sz="quarter" idx="12"/>
          </p:nvPr>
        </p:nvSpPr>
        <p:spPr/>
        <p:txBody>
          <a:bodyPr/>
          <a:lstStyle/>
          <a:p>
            <a:fld id="{BFEBEB0A-9E3D-4B14-9782-E2AE3DA60D96}" type="slidenum">
              <a:rPr lang="en-US" smtClean="0"/>
              <a:pPr/>
              <a:t>29</a:t>
            </a:fld>
            <a:endParaRPr lang="en-US"/>
          </a:p>
        </p:txBody>
      </p:sp>
      <p:sp>
        <p:nvSpPr>
          <p:cNvPr id="5" name="正方形/長方形 4">
            <a:extLst>
              <a:ext uri="{FF2B5EF4-FFF2-40B4-BE49-F238E27FC236}">
                <a16:creationId xmlns:a16="http://schemas.microsoft.com/office/drawing/2014/main" id="{9A6807E9-428A-448D-B5E9-2D59E5AFE57F}"/>
              </a:ext>
            </a:extLst>
          </p:cNvPr>
          <p:cNvSpPr/>
          <p:nvPr/>
        </p:nvSpPr>
        <p:spPr>
          <a:xfrm>
            <a:off x="2283400" y="4456105"/>
            <a:ext cx="6403400" cy="22637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2000" b="1" dirty="0">
                <a:solidFill>
                  <a:srgbClr val="FF0000"/>
                </a:solidFill>
                <a:effectLst>
                  <a:outerShdw blurRad="38100" dist="38100" dir="2700000" algn="tl">
                    <a:srgbClr val="000000">
                      <a:alpha val="43137"/>
                    </a:srgbClr>
                  </a:outerShdw>
                </a:effectLst>
              </a:rPr>
              <a:t>再確認</a:t>
            </a:r>
            <a:endParaRPr kumimoji="1" lang="en-US" altLang="ja-JP" sz="2000" b="1" dirty="0">
              <a:solidFill>
                <a:srgbClr val="FF0000"/>
              </a:solidFill>
              <a:effectLst>
                <a:outerShdw blurRad="38100" dist="38100" dir="2700000" algn="tl">
                  <a:srgbClr val="000000">
                    <a:alpha val="43137"/>
                  </a:srgbClr>
                </a:outerShdw>
              </a:effectLst>
            </a:endParaRPr>
          </a:p>
          <a:p>
            <a:r>
              <a:rPr kumimoji="1" lang="ja-JP" altLang="en-US" sz="2000" b="1" dirty="0">
                <a:solidFill>
                  <a:schemeClr val="tx1"/>
                </a:solidFill>
                <a:effectLst>
                  <a:outerShdw blurRad="38100" dist="38100" dir="2700000" algn="tl">
                    <a:srgbClr val="000000">
                      <a:alpha val="43137"/>
                    </a:srgbClr>
                  </a:outerShdw>
                </a:effectLst>
              </a:rPr>
              <a:t>・本人の意向を無視していないか</a:t>
            </a:r>
            <a:endParaRPr kumimoji="1" lang="en-US" altLang="ja-JP" sz="2000" b="1" dirty="0">
              <a:solidFill>
                <a:schemeClr val="tx1"/>
              </a:solidFill>
              <a:effectLst>
                <a:outerShdw blurRad="38100" dist="38100" dir="2700000" algn="tl">
                  <a:srgbClr val="000000">
                    <a:alpha val="43137"/>
                  </a:srgbClr>
                </a:outerShdw>
              </a:effectLst>
            </a:endParaRPr>
          </a:p>
          <a:p>
            <a:r>
              <a:rPr kumimoji="1" lang="ja-JP" altLang="en-US" sz="2000" b="1" dirty="0">
                <a:solidFill>
                  <a:schemeClr val="tx1"/>
                </a:solidFill>
                <a:effectLst>
                  <a:outerShdw blurRad="38100" dist="38100" dir="2700000" algn="tl">
                    <a:srgbClr val="000000">
                      <a:alpha val="43137"/>
                    </a:srgbClr>
                  </a:outerShdw>
                </a:effectLst>
              </a:rPr>
              <a:t>・本人の言葉の意味を吟味しているか</a:t>
            </a:r>
            <a:endParaRPr kumimoji="1" lang="en-US" altLang="ja-JP" sz="2000" b="1" dirty="0">
              <a:solidFill>
                <a:schemeClr val="tx1"/>
              </a:solidFill>
              <a:effectLst>
                <a:outerShdw blurRad="38100" dist="38100" dir="2700000" algn="tl">
                  <a:srgbClr val="000000">
                    <a:alpha val="43137"/>
                  </a:srgbClr>
                </a:outerShdw>
              </a:effectLst>
            </a:endParaRPr>
          </a:p>
          <a:p>
            <a:r>
              <a:rPr kumimoji="1" lang="ja-JP" altLang="en-US" sz="2000" b="1" dirty="0">
                <a:solidFill>
                  <a:schemeClr val="tx1"/>
                </a:solidFill>
                <a:effectLst>
                  <a:outerShdw blurRad="38100" dist="38100" dir="2700000" algn="tl">
                    <a:srgbClr val="000000">
                      <a:alpha val="43137"/>
                    </a:srgbClr>
                  </a:outerShdw>
                </a:effectLst>
              </a:rPr>
              <a:t>・支援者の都合が優先されていなかい</a:t>
            </a:r>
            <a:endParaRPr kumimoji="1" lang="en-US" altLang="ja-JP" sz="2000" b="1" dirty="0">
              <a:solidFill>
                <a:schemeClr val="tx1"/>
              </a:solidFill>
              <a:effectLst>
                <a:outerShdw blurRad="38100" dist="38100" dir="2700000" algn="tl">
                  <a:srgbClr val="000000">
                    <a:alpha val="43137"/>
                  </a:srgbClr>
                </a:outerShdw>
              </a:effectLst>
            </a:endParaRPr>
          </a:p>
          <a:p>
            <a:r>
              <a:rPr kumimoji="1" lang="ja-JP" altLang="en-US" sz="2000" b="1" dirty="0">
                <a:solidFill>
                  <a:schemeClr val="tx1"/>
                </a:solidFill>
                <a:effectLst>
                  <a:outerShdw blurRad="38100" dist="38100" dir="2700000" algn="tl">
                    <a:srgbClr val="000000">
                      <a:alpha val="43137"/>
                    </a:srgbClr>
                  </a:outerShdw>
                </a:effectLst>
              </a:rPr>
              <a:t>・既存の社会資源だけが支援の前提になっていないか</a:t>
            </a:r>
            <a:endParaRPr kumimoji="1" lang="en-US" altLang="ja-JP" sz="2000" b="1" dirty="0">
              <a:solidFill>
                <a:schemeClr val="tx1"/>
              </a:solidFill>
              <a:effectLst>
                <a:outerShdw blurRad="38100" dist="38100" dir="2700000" algn="tl">
                  <a:srgbClr val="000000">
                    <a:alpha val="43137"/>
                  </a:srgbClr>
                </a:outerShdw>
              </a:effectLst>
            </a:endParaRPr>
          </a:p>
          <a:p>
            <a:r>
              <a:rPr kumimoji="1" lang="ja-JP" altLang="en-US" sz="2000" b="1" dirty="0">
                <a:solidFill>
                  <a:schemeClr val="tx1"/>
                </a:solidFill>
                <a:effectLst>
                  <a:outerShdw blurRad="38100" dist="38100" dir="2700000" algn="tl">
                    <a:srgbClr val="000000">
                      <a:alpha val="43137"/>
                    </a:srgbClr>
                  </a:outerShdw>
                </a:effectLst>
              </a:rPr>
              <a:t>・先に支援者の結論ありきで話が進んでいなきか</a:t>
            </a:r>
          </a:p>
        </p:txBody>
      </p:sp>
      <p:sp>
        <p:nvSpPr>
          <p:cNvPr id="7" name="スライド番号プレースホルダー 3">
            <a:extLst>
              <a:ext uri="{FF2B5EF4-FFF2-40B4-BE49-F238E27FC236}">
                <a16:creationId xmlns:a16="http://schemas.microsoft.com/office/drawing/2014/main" id="{3B76913F-E79D-0347-1B3F-C00E01D6C9C5}"/>
              </a:ext>
            </a:extLst>
          </p:cNvPr>
          <p:cNvSpPr txBox="1">
            <a:spLocks/>
          </p:cNvSpPr>
          <p:nvPr/>
        </p:nvSpPr>
        <p:spPr>
          <a:xfrm>
            <a:off x="6457950" y="6354755"/>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FEBEB0A-9E3D-4B14-9782-E2AE3DA60D96}" type="slidenum">
              <a:rPr lang="en-US" smtClean="0"/>
              <a:pPr/>
              <a:t>29</a:t>
            </a:fld>
            <a:endParaRPr lang="en-US" dirty="0"/>
          </a:p>
        </p:txBody>
      </p:sp>
    </p:spTree>
    <p:extLst>
      <p:ext uri="{BB962C8B-B14F-4D97-AF65-F5344CB8AC3E}">
        <p14:creationId xmlns:p14="http://schemas.microsoft.com/office/powerpoint/2010/main" val="17981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51520" y="188640"/>
            <a:ext cx="8568952" cy="648072"/>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solidFill>
                <a:latin typeface="メイリオ" pitchFamily="50" charset="-128"/>
                <a:ea typeface="メイリオ" pitchFamily="50" charset="-128"/>
                <a:cs typeface="メイリオ" pitchFamily="50" charset="-128"/>
              </a:rPr>
              <a:t>継続的な学びの中での初任者研修とその獲得目標</a:t>
            </a:r>
          </a:p>
        </p:txBody>
      </p:sp>
      <p:sp>
        <p:nvSpPr>
          <p:cNvPr id="10" name="角丸四角形 9"/>
          <p:cNvSpPr/>
          <p:nvPr/>
        </p:nvSpPr>
        <p:spPr>
          <a:xfrm>
            <a:off x="395536" y="1844824"/>
            <a:ext cx="1872208" cy="1008112"/>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itchFamily="50" charset="-128"/>
                <a:ea typeface="メイリオ" pitchFamily="50" charset="-128"/>
                <a:cs typeface="メイリオ" pitchFamily="50" charset="-128"/>
              </a:rPr>
              <a:t>テーマ別</a:t>
            </a:r>
          </a:p>
          <a:p>
            <a:pPr algn="ctr"/>
            <a:r>
              <a:rPr lang="ja-JP" altLang="en-US" sz="2400" b="1" dirty="0">
                <a:solidFill>
                  <a:schemeClr val="tx1"/>
                </a:solidFill>
                <a:latin typeface="メイリオ" pitchFamily="50" charset="-128"/>
                <a:ea typeface="メイリオ" pitchFamily="50" charset="-128"/>
                <a:cs typeface="メイリオ" pitchFamily="50" charset="-128"/>
              </a:rPr>
              <a:t>研修</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18" name="角丸四角形 17"/>
          <p:cNvSpPr/>
          <p:nvPr/>
        </p:nvSpPr>
        <p:spPr>
          <a:xfrm>
            <a:off x="395536" y="2996952"/>
            <a:ext cx="1872208" cy="1296144"/>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itchFamily="50" charset="-128"/>
                <a:ea typeface="メイリオ" pitchFamily="50" charset="-128"/>
                <a:cs typeface="メイリオ" pitchFamily="50" charset="-128"/>
              </a:rPr>
              <a:t>階層別研修</a:t>
            </a:r>
          </a:p>
        </p:txBody>
      </p:sp>
      <p:sp>
        <p:nvSpPr>
          <p:cNvPr id="19" name="角丸四角形 18"/>
          <p:cNvSpPr/>
          <p:nvPr/>
        </p:nvSpPr>
        <p:spPr>
          <a:xfrm>
            <a:off x="8244408" y="3717032"/>
            <a:ext cx="827584" cy="360040"/>
          </a:xfrm>
          <a:prstGeom prst="roundRect">
            <a:avLst/>
          </a:prstGeom>
          <a:noFill/>
          <a:ln w="34925">
            <a:solidFill>
              <a:schemeClr val="accent3">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熟達化</a:t>
            </a:r>
          </a:p>
        </p:txBody>
      </p:sp>
      <p:cxnSp>
        <p:nvCxnSpPr>
          <p:cNvPr id="28" name="直線矢印コネクタ 27"/>
          <p:cNvCxnSpPr/>
          <p:nvPr/>
        </p:nvCxnSpPr>
        <p:spPr>
          <a:xfrm>
            <a:off x="467544" y="4437112"/>
            <a:ext cx="8669560" cy="0"/>
          </a:xfrm>
          <a:prstGeom prst="straightConnector1">
            <a:avLst/>
          </a:prstGeom>
          <a:ln w="136525">
            <a:tailEnd type="arrow"/>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4103440" y="3068960"/>
            <a:ext cx="900608" cy="720080"/>
          </a:xfrm>
          <a:prstGeom prst="roundRect">
            <a:avLst/>
          </a:prstGeom>
          <a:solidFill>
            <a:srgbClr val="C00000"/>
          </a:solidFill>
          <a:ln w="6032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メイリオ" pitchFamily="50" charset="-128"/>
                <a:ea typeface="メイリオ" pitchFamily="50" charset="-128"/>
                <a:cs typeface="メイリオ" pitchFamily="50" charset="-128"/>
              </a:rPr>
              <a:t>初任者研修</a:t>
            </a:r>
          </a:p>
        </p:txBody>
      </p:sp>
      <p:sp>
        <p:nvSpPr>
          <p:cNvPr id="31" name="角丸四角形 30"/>
          <p:cNvSpPr/>
          <p:nvPr/>
        </p:nvSpPr>
        <p:spPr>
          <a:xfrm>
            <a:off x="5399584" y="3176972"/>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現任</a:t>
            </a:r>
          </a:p>
          <a:p>
            <a:pPr algn="ctr"/>
            <a:r>
              <a:rPr lang="ja-JP" altLang="en-US" sz="1400" b="1" dirty="0">
                <a:solidFill>
                  <a:schemeClr val="tx1"/>
                </a:solidFill>
                <a:latin typeface="メイリオ" pitchFamily="50" charset="-128"/>
                <a:ea typeface="メイリオ" pitchFamily="50" charset="-128"/>
                <a:cs typeface="メイリオ" pitchFamily="50" charset="-128"/>
              </a:rPr>
              <a:t>研修</a:t>
            </a:r>
          </a:p>
        </p:txBody>
      </p:sp>
      <p:sp>
        <p:nvSpPr>
          <p:cNvPr id="32" name="角丸四角形 31"/>
          <p:cNvSpPr/>
          <p:nvPr/>
        </p:nvSpPr>
        <p:spPr>
          <a:xfrm>
            <a:off x="7164288" y="2996952"/>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主任</a:t>
            </a:r>
          </a:p>
          <a:p>
            <a:pPr algn="ctr"/>
            <a:r>
              <a:rPr lang="ja-JP" altLang="en-US" sz="1400" b="1" dirty="0">
                <a:solidFill>
                  <a:schemeClr val="tx1"/>
                </a:solidFill>
                <a:latin typeface="メイリオ" pitchFamily="50" charset="-128"/>
                <a:ea typeface="メイリオ" pitchFamily="50" charset="-128"/>
                <a:cs typeface="メイリオ" pitchFamily="50" charset="-128"/>
              </a:rPr>
              <a:t>研修</a:t>
            </a:r>
          </a:p>
        </p:txBody>
      </p:sp>
      <p:sp>
        <p:nvSpPr>
          <p:cNvPr id="33" name="角丸四角形 32"/>
          <p:cNvSpPr/>
          <p:nvPr/>
        </p:nvSpPr>
        <p:spPr>
          <a:xfrm>
            <a:off x="7164288" y="3573016"/>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現任</a:t>
            </a:r>
          </a:p>
          <a:p>
            <a:pPr algn="ctr"/>
            <a:r>
              <a:rPr lang="ja-JP" altLang="en-US" sz="1400" b="1" dirty="0">
                <a:solidFill>
                  <a:schemeClr val="tx1"/>
                </a:solidFill>
                <a:latin typeface="メイリオ" pitchFamily="50" charset="-128"/>
                <a:ea typeface="メイリオ" pitchFamily="50" charset="-128"/>
                <a:cs typeface="メイリオ" pitchFamily="50" charset="-128"/>
              </a:rPr>
              <a:t>研修</a:t>
            </a:r>
          </a:p>
        </p:txBody>
      </p:sp>
      <p:sp>
        <p:nvSpPr>
          <p:cNvPr id="34" name="角丸四角形 33"/>
          <p:cNvSpPr/>
          <p:nvPr/>
        </p:nvSpPr>
        <p:spPr>
          <a:xfrm>
            <a:off x="3347864" y="3176972"/>
            <a:ext cx="648072" cy="504056"/>
          </a:xfrm>
          <a:prstGeom prst="roundRect">
            <a:avLst/>
          </a:prstGeom>
          <a:noFill/>
          <a:ln w="3492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基礎</a:t>
            </a:r>
          </a:p>
          <a:p>
            <a:pPr algn="ctr"/>
            <a:r>
              <a:rPr lang="ja-JP" altLang="en-US" sz="1400" b="1" dirty="0">
                <a:solidFill>
                  <a:schemeClr val="tx1"/>
                </a:solidFill>
                <a:latin typeface="メイリオ" pitchFamily="50" charset="-128"/>
                <a:ea typeface="メイリオ" pitchFamily="50" charset="-128"/>
                <a:cs typeface="メイリオ" pitchFamily="50" charset="-128"/>
              </a:rPr>
              <a:t>研修</a:t>
            </a:r>
          </a:p>
        </p:txBody>
      </p:sp>
      <p:sp>
        <p:nvSpPr>
          <p:cNvPr id="39" name="角丸四角形 38"/>
          <p:cNvSpPr/>
          <p:nvPr/>
        </p:nvSpPr>
        <p:spPr>
          <a:xfrm>
            <a:off x="395536" y="980728"/>
            <a:ext cx="1872208" cy="792088"/>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itchFamily="50" charset="-128"/>
                <a:ea typeface="メイリオ" pitchFamily="50" charset="-128"/>
                <a:cs typeface="メイリオ" pitchFamily="50" charset="-128"/>
              </a:rPr>
              <a:t>地域での</a:t>
            </a:r>
          </a:p>
          <a:p>
            <a:pPr algn="ctr"/>
            <a:r>
              <a:rPr lang="en-US" altLang="ja-JP" sz="2400" b="1" dirty="0">
                <a:solidFill>
                  <a:schemeClr val="tx1"/>
                </a:solidFill>
                <a:latin typeface="メイリオ" pitchFamily="50" charset="-128"/>
                <a:ea typeface="メイリオ" pitchFamily="50" charset="-128"/>
                <a:cs typeface="メイリオ" pitchFamily="50" charset="-128"/>
              </a:rPr>
              <a:t>OJT</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41" name="角丸四角形 40"/>
          <p:cNvSpPr/>
          <p:nvPr/>
        </p:nvSpPr>
        <p:spPr>
          <a:xfrm>
            <a:off x="2411760" y="980728"/>
            <a:ext cx="6408712" cy="288032"/>
          </a:xfrm>
          <a:prstGeom prst="roundRect">
            <a:avLst/>
          </a:prstGeom>
          <a:noFill/>
          <a:ln w="34925">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スーパービジョン</a:t>
            </a:r>
          </a:p>
        </p:txBody>
      </p:sp>
      <p:sp>
        <p:nvSpPr>
          <p:cNvPr id="42" name="角丸四角形 41"/>
          <p:cNvSpPr/>
          <p:nvPr/>
        </p:nvSpPr>
        <p:spPr>
          <a:xfrm>
            <a:off x="2411760" y="1340768"/>
            <a:ext cx="6408712" cy="288032"/>
          </a:xfrm>
          <a:prstGeom prst="roundRect">
            <a:avLst/>
          </a:prstGeom>
          <a:noFill/>
          <a:ln w="34925">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助言・事例検討など</a:t>
            </a:r>
          </a:p>
        </p:txBody>
      </p:sp>
      <p:cxnSp>
        <p:nvCxnSpPr>
          <p:cNvPr id="26" name="直線矢印コネクタ 25"/>
          <p:cNvCxnSpPr/>
          <p:nvPr/>
        </p:nvCxnSpPr>
        <p:spPr>
          <a:xfrm>
            <a:off x="2267744"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角丸四角形 26"/>
          <p:cNvSpPr/>
          <p:nvPr/>
        </p:nvSpPr>
        <p:spPr>
          <a:xfrm>
            <a:off x="2483768" y="3717032"/>
            <a:ext cx="1368152" cy="504056"/>
          </a:xfrm>
          <a:prstGeom prst="roundRect">
            <a:avLst/>
          </a:prstGeom>
          <a:noFill/>
          <a:ln w="349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少なくとも</a:t>
            </a:r>
          </a:p>
          <a:p>
            <a:pPr algn="ctr"/>
            <a:r>
              <a:rPr lang="ja-JP" altLang="en-US" sz="1400" b="1" dirty="0">
                <a:solidFill>
                  <a:schemeClr val="tx1"/>
                </a:solidFill>
                <a:latin typeface="メイリオ" pitchFamily="50" charset="-128"/>
                <a:ea typeface="メイリオ" pitchFamily="50" charset="-128"/>
                <a:cs typeface="メイリオ" pitchFamily="50" charset="-128"/>
              </a:rPr>
              <a:t>５年</a:t>
            </a:r>
          </a:p>
        </p:txBody>
      </p:sp>
      <p:cxnSp>
        <p:nvCxnSpPr>
          <p:cNvPr id="29" name="直線矢印コネクタ 28"/>
          <p:cNvCxnSpPr/>
          <p:nvPr/>
        </p:nvCxnSpPr>
        <p:spPr>
          <a:xfrm>
            <a:off x="5004048"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5220072" y="3717032"/>
            <a:ext cx="1368152" cy="504056"/>
          </a:xfrm>
          <a:prstGeom prst="roundRect">
            <a:avLst/>
          </a:prstGeom>
          <a:noFill/>
          <a:ln w="349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itchFamily="50" charset="-128"/>
                <a:ea typeface="メイリオ" pitchFamily="50" charset="-128"/>
                <a:cs typeface="メイリオ" pitchFamily="50" charset="-128"/>
              </a:rPr>
              <a:t>５年間のうち</a:t>
            </a:r>
          </a:p>
          <a:p>
            <a:pPr algn="ctr"/>
            <a:r>
              <a:rPr lang="ja-JP" altLang="en-US" sz="1400" b="1" dirty="0">
                <a:solidFill>
                  <a:schemeClr val="tx1"/>
                </a:solidFill>
                <a:latin typeface="メイリオ" pitchFamily="50" charset="-128"/>
                <a:ea typeface="メイリオ" pitchFamily="50" charset="-128"/>
                <a:cs typeface="メイリオ" pitchFamily="50" charset="-128"/>
              </a:rPr>
              <a:t>に１回</a:t>
            </a:r>
          </a:p>
        </p:txBody>
      </p:sp>
      <p:sp>
        <p:nvSpPr>
          <p:cNvPr id="44" name="角丸四角形 43"/>
          <p:cNvSpPr/>
          <p:nvPr/>
        </p:nvSpPr>
        <p:spPr>
          <a:xfrm>
            <a:off x="539552" y="2708920"/>
            <a:ext cx="1512168" cy="504056"/>
          </a:xfrm>
          <a:prstGeom prst="roundRect">
            <a:avLst/>
          </a:prstGeom>
          <a:solidFill>
            <a:schemeClr val="bg1"/>
          </a:solidFill>
          <a:ln w="34925">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tx1"/>
                </a:solidFill>
                <a:latin typeface="メイリオ" pitchFamily="50" charset="-128"/>
                <a:ea typeface="メイリオ" pitchFamily="50" charset="-128"/>
                <a:cs typeface="メイリオ" pitchFamily="50" charset="-128"/>
              </a:rPr>
              <a:t>都道府県等実施研修の体系化</a:t>
            </a:r>
            <a:endParaRPr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5" name="スライド番号プレースホルダ 44"/>
          <p:cNvSpPr>
            <a:spLocks noGrp="1"/>
          </p:cNvSpPr>
          <p:nvPr>
            <p:ph type="sldNum" sz="quarter" idx="12"/>
          </p:nvPr>
        </p:nvSpPr>
        <p:spPr/>
        <p:txBody>
          <a:bodyPr/>
          <a:lstStyle/>
          <a:p>
            <a:fld id="{DC482F87-D069-4E11-9D1B-0E53CB68B063}" type="slidenum">
              <a:rPr kumimoji="1" lang="ja-JP" altLang="en-US" smtClean="0"/>
              <a:pPr/>
              <a:t>3</a:t>
            </a:fld>
            <a:endParaRPr kumimoji="1" lang="ja-JP" altLang="en-US"/>
          </a:p>
        </p:txBody>
      </p:sp>
      <p:cxnSp>
        <p:nvCxnSpPr>
          <p:cNvPr id="46" name="直線矢印コネクタ 45"/>
          <p:cNvCxnSpPr/>
          <p:nvPr/>
        </p:nvCxnSpPr>
        <p:spPr>
          <a:xfrm>
            <a:off x="6766752"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p:cNvCxnSpPr>
            <a:stCxn id="30" idx="3"/>
            <a:endCxn id="31" idx="1"/>
          </p:cNvCxnSpPr>
          <p:nvPr/>
        </p:nvCxnSpPr>
        <p:spPr>
          <a:xfrm>
            <a:off x="5004048" y="3429000"/>
            <a:ext cx="39553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stCxn id="31" idx="3"/>
            <a:endCxn id="32" idx="1"/>
          </p:cNvCxnSpPr>
          <p:nvPr/>
        </p:nvCxnSpPr>
        <p:spPr>
          <a:xfrm flipV="1">
            <a:off x="6300192" y="3248980"/>
            <a:ext cx="864096" cy="18002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stCxn id="31" idx="3"/>
            <a:endCxn id="33" idx="1"/>
          </p:cNvCxnSpPr>
          <p:nvPr/>
        </p:nvCxnSpPr>
        <p:spPr>
          <a:xfrm>
            <a:off x="6300192" y="3429000"/>
            <a:ext cx="864096" cy="3960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1187624" y="4653136"/>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メイリオ" pitchFamily="50" charset="-128"/>
                <a:ea typeface="メイリオ" pitchFamily="50" charset="-128"/>
                <a:cs typeface="メイリオ" pitchFamily="50" charset="-128"/>
              </a:rPr>
              <a:t>① 地域を基盤としたソーシャルワークとしての障害者相談支援の価値と知識を理解する。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8" name="角丸四角形 47"/>
          <p:cNvSpPr/>
          <p:nvPr/>
        </p:nvSpPr>
        <p:spPr>
          <a:xfrm>
            <a:off x="1187624" y="5085184"/>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メイリオ" pitchFamily="50" charset="-128"/>
                <a:ea typeface="メイリオ" pitchFamily="50" charset="-128"/>
                <a:cs typeface="メイリオ" pitchFamily="50" charset="-128"/>
              </a:rPr>
              <a:t>② </a:t>
            </a:r>
            <a:r>
              <a:rPr lang="ja-JP" altLang="en-US" sz="1400" b="1" dirty="0">
                <a:solidFill>
                  <a:srgbClr val="FF0000"/>
                </a:solidFill>
                <a:latin typeface="メイリオ" pitchFamily="50" charset="-128"/>
                <a:ea typeface="メイリオ" pitchFamily="50" charset="-128"/>
                <a:cs typeface="メイリオ" pitchFamily="50" charset="-128"/>
              </a:rPr>
              <a:t>基本相談</a:t>
            </a:r>
            <a:r>
              <a:rPr lang="ja-JP" altLang="en-US" sz="1400" b="1" dirty="0">
                <a:solidFill>
                  <a:schemeClr val="tx1"/>
                </a:solidFill>
                <a:latin typeface="メイリオ" pitchFamily="50" charset="-128"/>
                <a:ea typeface="メイリオ" pitchFamily="50" charset="-128"/>
                <a:cs typeface="メイリオ" pitchFamily="50" charset="-128"/>
              </a:rPr>
              <a:t>支援の理論と実際を理解し、障害者</a:t>
            </a:r>
            <a:r>
              <a:rPr lang="ja-JP" altLang="en-US" sz="1400" b="1" dirty="0">
                <a:solidFill>
                  <a:srgbClr val="FF0000"/>
                </a:solidFill>
                <a:latin typeface="メイリオ" pitchFamily="50" charset="-128"/>
                <a:ea typeface="メイリオ" pitchFamily="50" charset="-128"/>
                <a:cs typeface="メイリオ" pitchFamily="50" charset="-128"/>
              </a:rPr>
              <a:t>ケアマネジメント</a:t>
            </a:r>
            <a:r>
              <a:rPr lang="ja-JP" altLang="en-US" sz="1400" b="1" dirty="0">
                <a:solidFill>
                  <a:schemeClr val="tx1"/>
                </a:solidFill>
                <a:latin typeface="メイリオ" pitchFamily="50" charset="-128"/>
                <a:ea typeface="メイリオ" pitchFamily="50" charset="-128"/>
                <a:cs typeface="メイリオ" pitchFamily="50" charset="-128"/>
              </a:rPr>
              <a:t>のスキルを獲得する。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9" name="角丸四角形 48"/>
          <p:cNvSpPr/>
          <p:nvPr/>
        </p:nvSpPr>
        <p:spPr>
          <a:xfrm>
            <a:off x="1187624" y="5949280"/>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メイリオ" pitchFamily="50" charset="-128"/>
                <a:ea typeface="メイリオ" pitchFamily="50" charset="-128"/>
                <a:cs typeface="メイリオ" pitchFamily="50" charset="-128"/>
              </a:rPr>
              <a:t>④ 地域づくりとその核となる（自立支援）協議会の役割と機能を理解する。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0" name="角丸四角形 49"/>
          <p:cNvSpPr/>
          <p:nvPr/>
        </p:nvSpPr>
        <p:spPr>
          <a:xfrm>
            <a:off x="1187624" y="5517232"/>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メイリオ" pitchFamily="50" charset="-128"/>
                <a:ea typeface="メイリオ" pitchFamily="50" charset="-128"/>
                <a:cs typeface="メイリオ" pitchFamily="50" charset="-128"/>
              </a:rPr>
              <a:t>③ </a:t>
            </a:r>
            <a:r>
              <a:rPr lang="ja-JP" altLang="en-US" sz="1400" b="1" dirty="0">
                <a:solidFill>
                  <a:srgbClr val="FF0000"/>
                </a:solidFill>
                <a:latin typeface="メイリオ" pitchFamily="50" charset="-128"/>
                <a:ea typeface="メイリオ" pitchFamily="50" charset="-128"/>
                <a:cs typeface="メイリオ" pitchFamily="50" charset="-128"/>
              </a:rPr>
              <a:t>計画相談</a:t>
            </a:r>
            <a:r>
              <a:rPr lang="ja-JP" altLang="en-US" sz="1400" b="1" dirty="0">
                <a:solidFill>
                  <a:schemeClr val="tx1"/>
                </a:solidFill>
                <a:latin typeface="メイリオ" pitchFamily="50" charset="-128"/>
                <a:ea typeface="メイリオ" pitchFamily="50" charset="-128"/>
                <a:cs typeface="メイリオ" pitchFamily="50" charset="-128"/>
              </a:rPr>
              <a:t>支援の実施に関する実務を理解し、一連の業務ができる。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1" name="角丸四角形 50"/>
          <p:cNvSpPr/>
          <p:nvPr/>
        </p:nvSpPr>
        <p:spPr>
          <a:xfrm>
            <a:off x="251520" y="4653136"/>
            <a:ext cx="864096" cy="1656184"/>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bg1"/>
                </a:solidFill>
                <a:latin typeface="メイリオ" pitchFamily="50" charset="-128"/>
                <a:ea typeface="メイリオ" pitchFamily="50" charset="-128"/>
                <a:cs typeface="メイリオ" pitchFamily="50" charset="-128"/>
              </a:rPr>
              <a:t>獲得</a:t>
            </a:r>
          </a:p>
          <a:p>
            <a:pPr algn="ctr"/>
            <a:r>
              <a:rPr kumimoji="1" lang="ja-JP" altLang="en-US" sz="2400" b="1" dirty="0">
                <a:solidFill>
                  <a:schemeClr val="bg1"/>
                </a:solidFill>
                <a:latin typeface="メイリオ" pitchFamily="50" charset="-128"/>
                <a:ea typeface="メイリオ" pitchFamily="50" charset="-128"/>
                <a:cs typeface="メイリオ" pitchFamily="50" charset="-128"/>
              </a:rPr>
              <a:t>目標</a:t>
            </a:r>
          </a:p>
        </p:txBody>
      </p:sp>
      <p:sp>
        <p:nvSpPr>
          <p:cNvPr id="53" name="角丸四角形吹き出し 52"/>
          <p:cNvSpPr/>
          <p:nvPr/>
        </p:nvSpPr>
        <p:spPr>
          <a:xfrm>
            <a:off x="3491880" y="1988840"/>
            <a:ext cx="2736304" cy="792088"/>
          </a:xfrm>
          <a:prstGeom prst="wedgeRoundRectCallout">
            <a:avLst>
              <a:gd name="adj1" fmla="val -9088"/>
              <a:gd name="adj2" fmla="val 824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メイリオ" pitchFamily="50" charset="-128"/>
                <a:ea typeface="メイリオ" pitchFamily="50" charset="-128"/>
                <a:cs typeface="メイリオ" pitchFamily="50" charset="-128"/>
              </a:rPr>
              <a:t>相談支援専門員</a:t>
            </a:r>
          </a:p>
          <a:p>
            <a:pPr algn="ctr"/>
            <a:r>
              <a:rPr kumimoji="1" lang="ja-JP" altLang="en-US" sz="2400" b="1" dirty="0">
                <a:latin typeface="メイリオ" pitchFamily="50" charset="-128"/>
                <a:ea typeface="メイリオ" pitchFamily="50" charset="-128"/>
                <a:cs typeface="メイリオ" pitchFamily="50" charset="-128"/>
              </a:rPr>
              <a:t>の入口</a:t>
            </a:r>
          </a:p>
        </p:txBody>
      </p:sp>
      <p:sp>
        <p:nvSpPr>
          <p:cNvPr id="35" name="角丸四角形 34"/>
          <p:cNvSpPr/>
          <p:nvPr/>
        </p:nvSpPr>
        <p:spPr>
          <a:xfrm>
            <a:off x="6012160" y="216886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メイリオ" pitchFamily="50" charset="-128"/>
                <a:ea typeface="メイリオ" pitchFamily="50" charset="-128"/>
                <a:cs typeface="メイリオ" pitchFamily="50" charset="-128"/>
              </a:rPr>
              <a:t>活性化</a:t>
            </a:r>
          </a:p>
        </p:txBody>
      </p:sp>
      <p:sp>
        <p:nvSpPr>
          <p:cNvPr id="36" name="角丸四角形 35"/>
          <p:cNvSpPr/>
          <p:nvPr/>
        </p:nvSpPr>
        <p:spPr>
          <a:xfrm>
            <a:off x="6012160" y="2600908"/>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メイリオ" pitchFamily="50" charset="-128"/>
                <a:ea typeface="メイリオ" pitchFamily="50" charset="-128"/>
                <a:cs typeface="メイリオ" pitchFamily="50" charset="-128"/>
              </a:rPr>
              <a:t>例示</a:t>
            </a:r>
          </a:p>
        </p:txBody>
      </p:sp>
      <p:sp>
        <p:nvSpPr>
          <p:cNvPr id="37" name="角丸四角形 36"/>
          <p:cNvSpPr/>
          <p:nvPr/>
        </p:nvSpPr>
        <p:spPr>
          <a:xfrm>
            <a:off x="6012160" y="1736812"/>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メイリオ" pitchFamily="50" charset="-128"/>
                <a:ea typeface="メイリオ" pitchFamily="50" charset="-128"/>
                <a:cs typeface="メイリオ" pitchFamily="50" charset="-128"/>
              </a:rPr>
              <a:t>提示</a:t>
            </a:r>
          </a:p>
        </p:txBody>
      </p:sp>
      <p:sp>
        <p:nvSpPr>
          <p:cNvPr id="38" name="角丸四角形 37"/>
          <p:cNvSpPr/>
          <p:nvPr/>
        </p:nvSpPr>
        <p:spPr>
          <a:xfrm>
            <a:off x="8163226" y="1162685"/>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メイリオ" pitchFamily="50" charset="-128"/>
                <a:ea typeface="メイリオ" pitchFamily="50" charset="-128"/>
                <a:cs typeface="メイリオ" pitchFamily="50" charset="-128"/>
              </a:rPr>
              <a:t>統合</a:t>
            </a:r>
            <a:endParaRPr kumimoji="1" lang="ja-JP" altLang="en-US" b="1" dirty="0">
              <a:solidFill>
                <a:schemeClr val="tx1"/>
              </a:solidFill>
              <a:latin typeface="メイリオ" pitchFamily="50" charset="-128"/>
              <a:ea typeface="メイリオ" pitchFamily="50" charset="-128"/>
              <a:cs typeface="メイリオ" pitchFamily="50" charset="-128"/>
            </a:endParaRPr>
          </a:p>
        </p:txBody>
      </p:sp>
      <p:sp>
        <p:nvSpPr>
          <p:cNvPr id="40" name="角丸四角形 39"/>
          <p:cNvSpPr/>
          <p:nvPr/>
        </p:nvSpPr>
        <p:spPr>
          <a:xfrm>
            <a:off x="7234804" y="1162715"/>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メイリオ" pitchFamily="50" charset="-128"/>
                <a:ea typeface="メイリオ" pitchFamily="50" charset="-128"/>
                <a:cs typeface="メイリオ" pitchFamily="50" charset="-128"/>
              </a:rPr>
              <a:t>応用</a:t>
            </a:r>
          </a:p>
        </p:txBody>
      </p:sp>
      <p:sp>
        <p:nvSpPr>
          <p:cNvPr id="3" name="屈折矢印 2"/>
          <p:cNvSpPr/>
          <p:nvPr/>
        </p:nvSpPr>
        <p:spPr>
          <a:xfrm>
            <a:off x="7020272" y="1569756"/>
            <a:ext cx="1224136" cy="84919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8165" y="6532350"/>
            <a:ext cx="7673789" cy="307777"/>
          </a:xfrm>
          <a:prstGeom prst="rect">
            <a:avLst/>
          </a:prstGeom>
          <a:noFill/>
        </p:spPr>
        <p:txBody>
          <a:bodyPr wrap="square" rtlCol="0">
            <a:spAutoFit/>
          </a:bodyPr>
          <a:lstStyle/>
          <a:p>
            <a:r>
              <a:rPr kumimoji="1" lang="ja-JP" altLang="en-US" sz="1400">
                <a:latin typeface="MS UI Gothic" panose="020B0600070205080204" pitchFamily="50" charset="-128"/>
                <a:ea typeface="MS UI Gothic" panose="020B0600070205080204" pitchFamily="50" charset="-128"/>
              </a:rPr>
              <a:t>平成</a:t>
            </a:r>
            <a:r>
              <a:rPr kumimoji="1" lang="en-US" altLang="ja-JP" sz="1400">
                <a:latin typeface="MS UI Gothic" panose="020B0600070205080204" pitchFamily="50" charset="-128"/>
                <a:ea typeface="MS UI Gothic" panose="020B0600070205080204" pitchFamily="50" charset="-128"/>
              </a:rPr>
              <a:t>30</a:t>
            </a:r>
            <a:r>
              <a:rPr kumimoji="1" lang="ja-JP" altLang="en-US" sz="1400">
                <a:latin typeface="MS UI Gothic" panose="020B0600070205080204" pitchFamily="50" charset="-128"/>
                <a:ea typeface="MS UI Gothic" panose="020B0600070205080204" pitchFamily="50" charset="-128"/>
              </a:rPr>
              <a:t>年度 障害者総合福祉推進事業におけるモデル研修での研修ガイダンス資料例（一部改変）</a:t>
            </a:r>
          </a:p>
        </p:txBody>
      </p:sp>
      <p:sp>
        <p:nvSpPr>
          <p:cNvPr id="5" name="矢印: 右カーブ 4">
            <a:extLst>
              <a:ext uri="{FF2B5EF4-FFF2-40B4-BE49-F238E27FC236}">
                <a16:creationId xmlns:a16="http://schemas.microsoft.com/office/drawing/2014/main" id="{BA10B9F3-F51B-4666-88EB-EF1D5EB050AD}"/>
              </a:ext>
            </a:extLst>
          </p:cNvPr>
          <p:cNvSpPr/>
          <p:nvPr/>
        </p:nvSpPr>
        <p:spPr>
          <a:xfrm rot="5400000">
            <a:off x="1420267" y="1016754"/>
            <a:ext cx="731520" cy="3555723"/>
          </a:xfrm>
          <a:prstGeom prst="curv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chemeClr val="tx1"/>
              </a:solidFill>
            </a:endParaRPr>
          </a:p>
        </p:txBody>
      </p:sp>
      <p:sp>
        <p:nvSpPr>
          <p:cNvPr id="7" name="四角形: 角を丸くする 6">
            <a:extLst>
              <a:ext uri="{FF2B5EF4-FFF2-40B4-BE49-F238E27FC236}">
                <a16:creationId xmlns:a16="http://schemas.microsoft.com/office/drawing/2014/main" id="{6631F83A-0107-4650-8CCD-2FAD74ED193D}"/>
              </a:ext>
            </a:extLst>
          </p:cNvPr>
          <p:cNvSpPr/>
          <p:nvPr/>
        </p:nvSpPr>
        <p:spPr>
          <a:xfrm>
            <a:off x="30164" y="3160376"/>
            <a:ext cx="281236" cy="123788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a:solidFill>
                  <a:schemeClr val="tx1"/>
                </a:solidFill>
              </a:rPr>
              <a:t>都道府県検討</a:t>
            </a:r>
          </a:p>
        </p:txBody>
      </p:sp>
      <p:sp>
        <p:nvSpPr>
          <p:cNvPr id="52" name="テキスト ボックス 51">
            <a:extLst>
              <a:ext uri="{FF2B5EF4-FFF2-40B4-BE49-F238E27FC236}">
                <a16:creationId xmlns:a16="http://schemas.microsoft.com/office/drawing/2014/main" id="{6FBADFD0-4829-400C-969E-B86EACFFAA67}"/>
              </a:ext>
            </a:extLst>
          </p:cNvPr>
          <p:cNvSpPr txBox="1"/>
          <p:nvPr/>
        </p:nvSpPr>
        <p:spPr>
          <a:xfrm rot="19774896">
            <a:off x="1571459" y="1683676"/>
            <a:ext cx="6577145" cy="2554545"/>
          </a:xfrm>
          <a:prstGeom prst="rect">
            <a:avLst/>
          </a:prstGeom>
          <a:noFill/>
        </p:spPr>
        <p:txBody>
          <a:bodyPr wrap="square">
            <a:spAutoFit/>
          </a:bodyPr>
          <a:lstStyle/>
          <a:p>
            <a:r>
              <a:rPr kumimoji="1" lang="ja-JP" altLang="en-US" sz="3200" b="1" dirty="0">
                <a:solidFill>
                  <a:srgbClr val="FF0000"/>
                </a:solidFill>
                <a:effectLst>
                  <a:outerShdw blurRad="38100" dist="38100" dir="2700000" algn="tl">
                    <a:srgbClr val="000000">
                      <a:alpha val="43137"/>
                    </a:srgbClr>
                  </a:outerShdw>
                </a:effectLst>
                <a:highlight>
                  <a:srgbClr val="FFFF00"/>
                </a:highlight>
              </a:rPr>
              <a:t>都道府県検討：ストレングス・　</a:t>
            </a:r>
            <a:endParaRPr kumimoji="1" lang="en-US" altLang="ja-JP" sz="3200" b="1" dirty="0">
              <a:solidFill>
                <a:srgbClr val="FF0000"/>
              </a:solidFill>
              <a:effectLst>
                <a:outerShdw blurRad="38100" dist="38100" dir="2700000" algn="tl">
                  <a:srgbClr val="000000">
                    <a:alpha val="43137"/>
                  </a:srgbClr>
                </a:outerShdw>
              </a:effectLst>
              <a:highlight>
                <a:srgbClr val="FFFF00"/>
              </a:highlight>
            </a:endParaRPr>
          </a:p>
          <a:p>
            <a:r>
              <a:rPr kumimoji="1" lang="ja-JP" altLang="en-US" sz="3200" b="1" dirty="0">
                <a:solidFill>
                  <a:srgbClr val="FF0000"/>
                </a:solidFill>
                <a:effectLst>
                  <a:outerShdw blurRad="38100" dist="38100" dir="2700000" algn="tl">
                    <a:srgbClr val="000000">
                      <a:alpha val="43137"/>
                    </a:srgbClr>
                  </a:outerShdw>
                </a:effectLst>
                <a:highlight>
                  <a:srgbClr val="FFFF00"/>
                </a:highlight>
              </a:rPr>
              <a:t>リフレーミング・リカバリーの</a:t>
            </a:r>
            <a:endParaRPr kumimoji="1" lang="en-US" altLang="ja-JP" sz="3200" b="1" dirty="0">
              <a:solidFill>
                <a:srgbClr val="FF0000"/>
              </a:solidFill>
              <a:effectLst>
                <a:outerShdw blurRad="38100" dist="38100" dir="2700000" algn="tl">
                  <a:srgbClr val="000000">
                    <a:alpha val="43137"/>
                  </a:srgbClr>
                </a:outerShdw>
              </a:effectLst>
              <a:highlight>
                <a:srgbClr val="FFFF00"/>
              </a:highlight>
            </a:endParaRPr>
          </a:p>
          <a:p>
            <a:r>
              <a:rPr kumimoji="1" lang="ja-JP" altLang="en-US" sz="3200" b="1" dirty="0">
                <a:solidFill>
                  <a:srgbClr val="FF0000"/>
                </a:solidFill>
                <a:effectLst>
                  <a:outerShdw blurRad="38100" dist="38100" dir="2700000" algn="tl">
                    <a:srgbClr val="000000">
                      <a:alpha val="43137"/>
                    </a:srgbClr>
                  </a:outerShdw>
                </a:effectLst>
                <a:highlight>
                  <a:srgbClr val="FFFF00"/>
                </a:highlight>
              </a:rPr>
              <a:t>知識とトレーニングの機会　　</a:t>
            </a:r>
            <a:endParaRPr kumimoji="1" lang="en-US" altLang="ja-JP" sz="3200" b="1" dirty="0">
              <a:solidFill>
                <a:srgbClr val="FF0000"/>
              </a:solidFill>
              <a:effectLst>
                <a:outerShdw blurRad="38100" dist="38100" dir="2700000" algn="tl">
                  <a:srgbClr val="000000">
                    <a:alpha val="43137"/>
                  </a:srgbClr>
                </a:outerShdw>
              </a:effectLst>
              <a:highlight>
                <a:srgbClr val="FFFF00"/>
              </a:highlight>
            </a:endParaRPr>
          </a:p>
          <a:p>
            <a:r>
              <a:rPr kumimoji="1" lang="ja-JP" altLang="en-US" sz="3200" b="1" dirty="0">
                <a:solidFill>
                  <a:srgbClr val="FF0000"/>
                </a:solidFill>
                <a:effectLst>
                  <a:outerShdw blurRad="38100" dist="38100" dir="2700000" algn="tl">
                    <a:srgbClr val="000000">
                      <a:alpha val="43137"/>
                    </a:srgbClr>
                  </a:outerShdw>
                </a:effectLst>
                <a:highlight>
                  <a:srgbClr val="FFFF00"/>
                </a:highlight>
              </a:rPr>
              <a:t>記録の書き方など</a:t>
            </a:r>
            <a:endParaRPr kumimoji="1" lang="en-US" altLang="ja-JP" sz="3200" b="1" dirty="0">
              <a:solidFill>
                <a:srgbClr val="FF0000"/>
              </a:solidFill>
              <a:effectLst>
                <a:outerShdw blurRad="38100" dist="38100" dir="2700000" algn="tl">
                  <a:srgbClr val="000000">
                    <a:alpha val="43137"/>
                  </a:srgbClr>
                </a:outerShdw>
              </a:effectLst>
              <a:highlight>
                <a:srgbClr val="FFFF00"/>
              </a:highlight>
            </a:endParaRPr>
          </a:p>
          <a:p>
            <a:r>
              <a:rPr kumimoji="1" lang="ja-JP" altLang="en-US" sz="3200" b="1" dirty="0">
                <a:solidFill>
                  <a:srgbClr val="FF0000"/>
                </a:solidFill>
                <a:effectLst>
                  <a:outerShdw blurRad="38100" dist="38100" dir="2700000" algn="tl">
                    <a:srgbClr val="000000">
                      <a:alpha val="43137"/>
                    </a:srgbClr>
                  </a:outerShdw>
                </a:effectLst>
                <a:highlight>
                  <a:srgbClr val="FFFF00"/>
                </a:highlight>
              </a:rPr>
              <a:t>（基礎研修の位置づけの検討）</a:t>
            </a:r>
          </a:p>
        </p:txBody>
      </p:sp>
    </p:spTree>
    <p:extLst>
      <p:ext uri="{BB962C8B-B14F-4D97-AF65-F5344CB8AC3E}">
        <p14:creationId xmlns:p14="http://schemas.microsoft.com/office/powerpoint/2010/main" val="112323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anim calcmode="lin" valueType="num">
                                      <p:cBhvr>
                                        <p:cTn id="8" dur="1000" fill="hold"/>
                                        <p:tgtEl>
                                          <p:spTgt spid="52"/>
                                        </p:tgtEl>
                                        <p:attrNameLst>
                                          <p:attrName>ppt_x</p:attrName>
                                        </p:attrNameLst>
                                      </p:cBhvr>
                                      <p:tavLst>
                                        <p:tav tm="0">
                                          <p:val>
                                            <p:strVal val="#ppt_x"/>
                                          </p:val>
                                        </p:tav>
                                        <p:tav tm="100000">
                                          <p:val>
                                            <p:strVal val="#ppt_x"/>
                                          </p:val>
                                        </p:tav>
                                      </p:tavLst>
                                    </p:anim>
                                    <p:anim calcmode="lin" valueType="num">
                                      <p:cBhvr>
                                        <p:cTn id="9"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E291C7-9E97-45B6-BE7A-576FD2C6363F}"/>
              </a:ext>
            </a:extLst>
          </p:cNvPr>
          <p:cNvSpPr>
            <a:spLocks noGrp="1"/>
          </p:cNvSpPr>
          <p:nvPr>
            <p:ph type="title"/>
          </p:nvPr>
        </p:nvSpPr>
        <p:spPr>
          <a:xfrm>
            <a:off x="457200" y="120675"/>
            <a:ext cx="8229600" cy="1143000"/>
          </a:xfrm>
        </p:spPr>
        <p:txBody>
          <a:bodyPr>
            <a:normAutofit fontScale="90000"/>
          </a:bodyPr>
          <a:lstStyle/>
          <a:p>
            <a:pPr algn="ctr"/>
            <a:r>
              <a:rPr lang="ja-JP" altLang="en-US" dirty="0">
                <a:latin typeface="BIZ UDPゴシック" panose="020B0400000000000000" pitchFamily="50" charset="-128"/>
                <a:ea typeface="BIZ UDPゴシック" panose="020B0400000000000000" pitchFamily="50" charset="-128"/>
              </a:rPr>
              <a:t>３日目</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（演習：２日目）</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71F6D361-20C3-47E0-AEF4-1E083001ECD8}"/>
              </a:ext>
            </a:extLst>
          </p:cNvPr>
          <p:cNvSpPr>
            <a:spLocks noGrp="1"/>
          </p:cNvSpPr>
          <p:nvPr>
            <p:ph idx="1"/>
          </p:nvPr>
        </p:nvSpPr>
        <p:spPr>
          <a:xfrm>
            <a:off x="287524" y="1446236"/>
            <a:ext cx="8775794" cy="5151115"/>
          </a:xfrm>
        </p:spPr>
        <p:txBody>
          <a:bodyPr>
            <a:noAutofit/>
          </a:bodyPr>
          <a:lstStyle/>
          <a:p>
            <a:pPr marL="0" indent="0">
              <a:buNone/>
            </a:pPr>
            <a:r>
              <a:rPr lang="ja-JP" altLang="en-US" sz="2300" dirty="0">
                <a:latin typeface="BIZ UDPゴシック" panose="020B0400000000000000" pitchFamily="50" charset="-128"/>
                <a:ea typeface="BIZ UDPゴシック" panose="020B0400000000000000" pitchFamily="50" charset="-128"/>
              </a:rPr>
              <a:t>多職種連携（チームアプローチ）</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１．ミニ講義（演習初日の事例をもとに、チームアプローチ</a:t>
            </a:r>
            <a:r>
              <a:rPr lang="ja-JP" altLang="en-US" sz="2300" i="1" dirty="0">
                <a:latin typeface="BIZ UDPゴシック" panose="020B0400000000000000" pitchFamily="50" charset="-128"/>
                <a:ea typeface="BIZ UDPゴシック" panose="020B0400000000000000" pitchFamily="50" charset="-128"/>
              </a:rPr>
              <a:t>（多職種連携）</a:t>
            </a:r>
            <a:r>
              <a:rPr lang="ja-JP" altLang="en-US" sz="2300" dirty="0">
                <a:latin typeface="BIZ UDPゴシック" panose="020B0400000000000000" pitchFamily="50" charset="-128"/>
                <a:ea typeface="BIZ UDPゴシック" panose="020B0400000000000000" pitchFamily="50" charset="-128"/>
              </a:rPr>
              <a:t>の際の支援目的の共有とセルフチェックリストの記入の講義）</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２．演習</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（１）実地教育の報告後に、１の講義を受けて６名全員の事例</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　をグループで検討する。</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（２）セルフチェックによる振り返り</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en-US" altLang="ja-JP" sz="2300" dirty="0">
                <a:latin typeface="BIZ UDPゴシック" panose="020B0400000000000000" pitchFamily="50" charset="-128"/>
                <a:ea typeface="BIZ UDPゴシック" panose="020B0400000000000000" pitchFamily="50" charset="-128"/>
              </a:rPr>
              <a:t>※</a:t>
            </a:r>
            <a:r>
              <a:rPr lang="ja-JP" altLang="en-US" sz="2300" dirty="0">
                <a:latin typeface="BIZ UDPゴシック" panose="020B0400000000000000" pitchFamily="50" charset="-128"/>
                <a:ea typeface="BIZ UDPゴシック" panose="020B0400000000000000" pitchFamily="50" charset="-128"/>
              </a:rPr>
              <a:t>ここでは、意思決定支援の実習を受けての事例として、</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　多職種連携について検討整理し、第２日目の実地教育への課</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　題を整理する。</a:t>
            </a:r>
            <a:endParaRPr lang="en-US" altLang="ja-JP" sz="2300" dirty="0">
              <a:latin typeface="BIZ UDPゴシック" panose="020B0400000000000000" pitchFamily="50" charset="-128"/>
              <a:ea typeface="BIZ UDPゴシック" panose="020B0400000000000000" pitchFamily="50" charset="-128"/>
            </a:endParaRPr>
          </a:p>
          <a:p>
            <a:pPr marL="0" indent="0">
              <a:buNone/>
            </a:pPr>
            <a:r>
              <a:rPr lang="ja-JP" altLang="en-US" sz="2300" dirty="0">
                <a:latin typeface="BIZ UDPゴシック" panose="020B0400000000000000" pitchFamily="50" charset="-128"/>
                <a:ea typeface="BIZ UDPゴシック" panose="020B0400000000000000" pitchFamily="50" charset="-128"/>
              </a:rPr>
              <a:t>（３）４日目に使用する代表事例を選出する。</a:t>
            </a:r>
            <a:endParaRPr lang="en-US" altLang="ja-JP" sz="23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761B7C5C-671B-4F2D-9926-88D1BCE3BD87}"/>
              </a:ext>
            </a:extLst>
          </p:cNvPr>
          <p:cNvSpPr>
            <a:spLocks noGrp="1"/>
          </p:cNvSpPr>
          <p:nvPr>
            <p:ph type="sldNum" sz="quarter" idx="12"/>
          </p:nvPr>
        </p:nvSpPr>
        <p:spPr/>
        <p:txBody>
          <a:bodyPr/>
          <a:lstStyle/>
          <a:p>
            <a:fld id="{BFEBEB0A-9E3D-4B14-9782-E2AE3DA60D96}" type="slidenum">
              <a:rPr lang="en-US" smtClean="0"/>
              <a:pPr/>
              <a:t>30</a:t>
            </a:fld>
            <a:endParaRPr lang="en-US" dirty="0"/>
          </a:p>
        </p:txBody>
      </p:sp>
    </p:spTree>
    <p:extLst>
      <p:ext uri="{BB962C8B-B14F-4D97-AF65-F5344CB8AC3E}">
        <p14:creationId xmlns:p14="http://schemas.microsoft.com/office/powerpoint/2010/main" val="22390149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F30C5-4AAD-4027-BEE8-0061EE050546}"/>
              </a:ext>
            </a:extLst>
          </p:cNvPr>
          <p:cNvSpPr>
            <a:spLocks noGrp="1"/>
          </p:cNvSpPr>
          <p:nvPr>
            <p:ph type="title"/>
          </p:nvPr>
        </p:nvSpPr>
        <p:spPr/>
        <p:txBody>
          <a:bodyPr>
            <a:normAutofit/>
          </a:bodyPr>
          <a:lstStyle/>
          <a:p>
            <a:pPr algn="ctr"/>
            <a:r>
              <a:rPr lang="ja-JP" altLang="en-US" dirty="0">
                <a:latin typeface="BIZ UDPゴシック" panose="020B0400000000000000" pitchFamily="50" charset="-128"/>
                <a:ea typeface="BIZ UDPゴシック" panose="020B0400000000000000" pitchFamily="50" charset="-128"/>
              </a:rPr>
              <a:t>実習</a:t>
            </a:r>
            <a:r>
              <a:rPr kumimoji="1" lang="ja-JP" altLang="en-US" dirty="0">
                <a:latin typeface="BIZ UDPゴシック" panose="020B0400000000000000" pitchFamily="50" charset="-128"/>
                <a:ea typeface="BIZ UDPゴシック" panose="020B0400000000000000" pitchFamily="50" charset="-128"/>
              </a:rPr>
              <a:t>　（２回目）</a:t>
            </a:r>
          </a:p>
        </p:txBody>
      </p:sp>
      <p:sp>
        <p:nvSpPr>
          <p:cNvPr id="3" name="コンテンツ プレースホルダー 2">
            <a:extLst>
              <a:ext uri="{FF2B5EF4-FFF2-40B4-BE49-F238E27FC236}">
                <a16:creationId xmlns:a16="http://schemas.microsoft.com/office/drawing/2014/main" id="{3CE567C1-75FD-4466-BA27-F14FEFA62D1B}"/>
              </a:ext>
            </a:extLst>
          </p:cNvPr>
          <p:cNvSpPr>
            <a:spLocks noGrp="1"/>
          </p:cNvSpPr>
          <p:nvPr>
            <p:ph idx="1"/>
          </p:nvPr>
        </p:nvSpPr>
        <p:spPr>
          <a:xfrm>
            <a:off x="628650" y="1690688"/>
            <a:ext cx="7886700" cy="4802185"/>
          </a:xfrm>
        </p:spPr>
        <p:txBody>
          <a:bodyPr>
            <a:normAutofit lnSpcReduction="10000"/>
          </a:bodyPr>
          <a:lstStyle/>
          <a:p>
            <a:pPr marL="0" indent="0">
              <a:buNone/>
            </a:pPr>
            <a:r>
              <a:rPr kumimoji="1" lang="ja-JP" altLang="en-US" dirty="0">
                <a:latin typeface="BIZ UDPゴシック" panose="020B0400000000000000" pitchFamily="50" charset="-128"/>
                <a:ea typeface="BIZ UDPゴシック" panose="020B0400000000000000" pitchFamily="50" charset="-128"/>
              </a:rPr>
              <a:t>　基幹相談支援センター等にアクセスし、自立支援</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協議会参加</a:t>
            </a:r>
            <a:r>
              <a:rPr kumimoji="1" lang="ja-JP" altLang="en-US" u="sng" dirty="0">
                <a:solidFill>
                  <a:srgbClr val="FF0000"/>
                </a:solidFill>
                <a:latin typeface="BIZ UDPゴシック" panose="020B0400000000000000" pitchFamily="50" charset="-128"/>
                <a:ea typeface="BIZ UDPゴシック" panose="020B0400000000000000" pitchFamily="50" charset="-128"/>
              </a:rPr>
              <a:t>等の</a:t>
            </a:r>
            <a:r>
              <a:rPr kumimoji="1" lang="ja-JP" altLang="en-US" dirty="0">
                <a:latin typeface="BIZ UDPゴシック" panose="020B0400000000000000" pitchFamily="50" charset="-128"/>
                <a:ea typeface="BIZ UDPゴシック" panose="020B0400000000000000" pitchFamily="50" charset="-128"/>
              </a:rPr>
              <a:t>体験</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（方法）</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実地教育期間内に行われる、圏域自立支援協議会（専門部会など含む）への参加してみる。</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地域自立支援協議会の事務局（基幹相談センター等）を訪問し、協議会の状況や圏域での課題など、活動状況のレクチャーを受ける。</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lang="ja-JP" altLang="en-US" dirty="0">
                <a:solidFill>
                  <a:srgbClr val="00B050"/>
                </a:solidFill>
                <a:latin typeface="BIZ UDPゴシック" panose="020B0400000000000000" pitchFamily="50" charset="-128"/>
                <a:ea typeface="BIZ UDPゴシック" panose="020B0400000000000000" pitchFamily="50" charset="-128"/>
              </a:rPr>
              <a:t>一例）部会事務局担当者が、実地研修日を設定し、説明ブースを受講生が回って把握。最後に全体での質問と本会の様子を説明する。</a:t>
            </a:r>
            <a:endParaRPr lang="en-US" altLang="ja-JP" dirty="0">
              <a:solidFill>
                <a:srgbClr val="00B050"/>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4280A346-4D75-4F7B-8041-2E283289361A}"/>
              </a:ext>
            </a:extLst>
          </p:cNvPr>
          <p:cNvSpPr>
            <a:spLocks noGrp="1"/>
          </p:cNvSpPr>
          <p:nvPr>
            <p:ph type="sldNum" sz="quarter" idx="12"/>
          </p:nvPr>
        </p:nvSpPr>
        <p:spPr/>
        <p:txBody>
          <a:bodyPr/>
          <a:lstStyle/>
          <a:p>
            <a:fld id="{BFEBEB0A-9E3D-4B14-9782-E2AE3DA60D96}" type="slidenum">
              <a:rPr lang="en-US" smtClean="0"/>
              <a:pPr/>
              <a:t>31</a:t>
            </a:fld>
            <a:endParaRPr lang="en-US"/>
          </a:p>
        </p:txBody>
      </p:sp>
    </p:spTree>
    <p:extLst>
      <p:ext uri="{BB962C8B-B14F-4D97-AF65-F5344CB8AC3E}">
        <p14:creationId xmlns:p14="http://schemas.microsoft.com/office/powerpoint/2010/main" val="2444642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E291C7-9E97-45B6-BE7A-576FD2C6363F}"/>
              </a:ext>
            </a:extLst>
          </p:cNvPr>
          <p:cNvSpPr>
            <a:spLocks noGrp="1"/>
          </p:cNvSpPr>
          <p:nvPr>
            <p:ph type="title"/>
          </p:nvPr>
        </p:nvSpPr>
        <p:spPr>
          <a:xfrm>
            <a:off x="628650" y="136524"/>
            <a:ext cx="7886700" cy="1325563"/>
          </a:xfrm>
        </p:spPr>
        <p:txBody>
          <a:bodyPr>
            <a:normAutofit/>
          </a:bodyPr>
          <a:lstStyle/>
          <a:p>
            <a:pPr algn="ctr"/>
            <a:r>
              <a:rPr lang="ja-JP" altLang="en-US" dirty="0">
                <a:latin typeface="ＭＳ ゴシック" panose="020B0609070205080204" pitchFamily="49" charset="-128"/>
                <a:ea typeface="ＭＳ ゴシック" panose="020B0609070205080204" pitchFamily="49" charset="-128"/>
              </a:rPr>
              <a:t>４日目</a:t>
            </a:r>
            <a:br>
              <a:rPr lang="en-US" altLang="ja-JP" dirty="0">
                <a:latin typeface="ＭＳ ゴシック" panose="020B0609070205080204" pitchFamily="49" charset="-128"/>
                <a:ea typeface="ＭＳ ゴシック" panose="020B0609070205080204" pitchFamily="49" charset="-128"/>
              </a:rPr>
            </a:br>
            <a:r>
              <a:rPr lang="ja-JP" altLang="en-US" dirty="0">
                <a:latin typeface="ＭＳ ゴシック" panose="020B0609070205080204" pitchFamily="49" charset="-128"/>
                <a:ea typeface="ＭＳ ゴシック" panose="020B0609070205080204" pitchFamily="49" charset="-128"/>
              </a:rPr>
              <a:t>演習：３日目</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71F6D361-20C3-47E0-AEF4-1E083001ECD8}"/>
              </a:ext>
            </a:extLst>
          </p:cNvPr>
          <p:cNvSpPr>
            <a:spLocks noGrp="1"/>
          </p:cNvSpPr>
          <p:nvPr>
            <p:ph idx="1"/>
          </p:nvPr>
        </p:nvSpPr>
        <p:spPr>
          <a:xfrm>
            <a:off x="332492" y="1462087"/>
            <a:ext cx="8629972" cy="4382542"/>
          </a:xfrm>
        </p:spPr>
        <p:txBody>
          <a:bodyPr>
            <a:normAutofit fontScale="77500" lnSpcReduction="20000"/>
          </a:bodyPr>
          <a:lstStyle/>
          <a:p>
            <a:pPr marL="0" indent="0">
              <a:buNone/>
            </a:pPr>
            <a:r>
              <a:rPr lang="ja-JP" altLang="en-US" dirty="0">
                <a:latin typeface="BIZ UDPゴシック" panose="020B0400000000000000" pitchFamily="50" charset="-128"/>
                <a:ea typeface="BIZ UDPゴシック" panose="020B0400000000000000" pitchFamily="50" charset="-128"/>
              </a:rPr>
              <a:t>コミュニティー・ソーシャルワーク（インフォーマル支援の活用）</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グループスーパービジョン</a:t>
            </a:r>
            <a:endParaRPr lang="en-US" altLang="ja-JP" dirty="0">
              <a:latin typeface="BIZ UDPゴシック" panose="020B0400000000000000" pitchFamily="50" charset="-128"/>
              <a:ea typeface="BIZ UDPゴシック" panose="020B0400000000000000" pitchFamily="50" charset="-128"/>
            </a:endParaRPr>
          </a:p>
          <a:p>
            <a:pPr marL="0" indent="0">
              <a:buNone/>
            </a:pP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１．</a:t>
            </a:r>
            <a:r>
              <a:rPr kumimoji="1" lang="ja-JP" altLang="en-US" dirty="0">
                <a:latin typeface="BIZ UDPゴシック" panose="020B0400000000000000" pitchFamily="50" charset="-128"/>
                <a:ea typeface="BIZ UDPゴシック" panose="020B0400000000000000" pitchFamily="50" charset="-128"/>
              </a:rPr>
              <a:t>ミニ講義（これまでの事例を通じて、地域のつながりや</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地域資源の活用、協議会機能、ヒアリングシートの再記入</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の講義）</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２．代表事例に対して、地域資源を活用する検討</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３．事例をもとにグループスーパービジョンを行い必要性の体験</a:t>
            </a:r>
            <a:endParaRPr kumimoji="1" lang="en-US" altLang="ja-JP" dirty="0">
              <a:latin typeface="BIZ UDPゴシック" panose="020B0400000000000000" pitchFamily="50" charset="-128"/>
              <a:ea typeface="BIZ UDPゴシック" panose="020B0400000000000000" pitchFamily="50" charset="-128"/>
            </a:endParaRPr>
          </a:p>
          <a:p>
            <a:pPr marL="0" indent="0">
              <a:buNone/>
            </a:pP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４．最後にヒアリングシートの再チェックにより地域支援の視点・</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主任相談支援専門員の役割を知る。</a:t>
            </a:r>
            <a:endParaRPr kumimoji="1"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761B7C5C-671B-4F2D-9926-88D1BCE3BD87}"/>
              </a:ext>
            </a:extLst>
          </p:cNvPr>
          <p:cNvSpPr>
            <a:spLocks noGrp="1"/>
          </p:cNvSpPr>
          <p:nvPr>
            <p:ph type="sldNum" sz="quarter" idx="12"/>
          </p:nvPr>
        </p:nvSpPr>
        <p:spPr/>
        <p:txBody>
          <a:bodyPr/>
          <a:lstStyle/>
          <a:p>
            <a:fld id="{BFEBEB0A-9E3D-4B14-9782-E2AE3DA60D96}" type="slidenum">
              <a:rPr lang="en-US" smtClean="0"/>
              <a:pPr/>
              <a:t>32</a:t>
            </a:fld>
            <a:endParaRPr lang="en-US"/>
          </a:p>
        </p:txBody>
      </p:sp>
      <p:sp>
        <p:nvSpPr>
          <p:cNvPr id="5" name="正方形/長方形 4">
            <a:extLst>
              <a:ext uri="{FF2B5EF4-FFF2-40B4-BE49-F238E27FC236}">
                <a16:creationId xmlns:a16="http://schemas.microsoft.com/office/drawing/2014/main" id="{C194BC58-91DD-1A51-6438-010F0BDBA6FB}"/>
              </a:ext>
            </a:extLst>
          </p:cNvPr>
          <p:cNvSpPr/>
          <p:nvPr/>
        </p:nvSpPr>
        <p:spPr>
          <a:xfrm>
            <a:off x="628649" y="5764307"/>
            <a:ext cx="7520269" cy="8609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b="1" dirty="0">
                <a:solidFill>
                  <a:schemeClr val="bg2">
                    <a:lumMod val="25000"/>
                  </a:schemeClr>
                </a:solidFill>
              </a:rPr>
              <a:t>現任研修の意思決定支援（個別）を基本に、多職種連携や地域作り実践者としての活動を再確認する（やっていない！研修期間だけの学びになっていないかの再確認が重要）</a:t>
            </a:r>
          </a:p>
        </p:txBody>
      </p:sp>
    </p:spTree>
    <p:extLst>
      <p:ext uri="{BB962C8B-B14F-4D97-AF65-F5344CB8AC3E}">
        <p14:creationId xmlns:p14="http://schemas.microsoft.com/office/powerpoint/2010/main" val="32739065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dirty="0">
                <a:latin typeface="ＭＳ Ｐ明朝" pitchFamily="18" charset="-128"/>
                <a:ea typeface="ＭＳ Ｐ明朝" pitchFamily="18" charset="-128"/>
              </a:rPr>
              <a:t>令和元年度主任相談支援専門員養成研修</a:t>
            </a:r>
            <a:endParaRPr lang="en-US" altLang="ja-JP" sz="1200" i="1" dirty="0">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660232" y="6409134"/>
            <a:ext cx="2133600" cy="476250"/>
          </a:xfrm>
          <a:noFill/>
        </p:spPr>
        <p:txBody>
          <a:bodyPr/>
          <a:lstStyle/>
          <a:p>
            <a:fld id="{5AACCC3D-4C65-428D-B2DE-0D16657012A2}" type="slidenum">
              <a:rPr lang="en-US" altLang="ja-JP"/>
              <a:pPr/>
              <a:t>33</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主任相談支援専門員養成研修の構造</a:t>
            </a:r>
          </a:p>
        </p:txBody>
      </p:sp>
      <p:sp>
        <p:nvSpPr>
          <p:cNvPr id="12" name="正方形/長方形 11"/>
          <p:cNvSpPr/>
          <p:nvPr/>
        </p:nvSpPr>
        <p:spPr>
          <a:xfrm>
            <a:off x="5076056" y="1660733"/>
            <a:ext cx="3838845" cy="358537"/>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障害福祉施策等の動向（</a:t>
            </a:r>
            <a:r>
              <a:rPr lang="en-US" altLang="ja-JP" sz="1200">
                <a:solidFill>
                  <a:schemeClr val="tx1"/>
                </a:solidFill>
                <a:latin typeface="MS UI Gothic" panose="020B0600070205080204" pitchFamily="50" charset="-128"/>
                <a:ea typeface="MS UI Gothic" panose="020B0600070205080204" pitchFamily="50" charset="-128"/>
              </a:rPr>
              <a:t>1</a:t>
            </a:r>
            <a:r>
              <a:rPr lang="ja-JP" altLang="en-US" sz="1200">
                <a:solidFill>
                  <a:schemeClr val="tx1"/>
                </a:solidFill>
                <a:latin typeface="MS UI Gothic" panose="020B0600070205080204" pitchFamily="50" charset="-128"/>
                <a:ea typeface="MS UI Gothic" panose="020B0600070205080204" pitchFamily="50" charset="-128"/>
              </a:rPr>
              <a:t>時間）</a:t>
            </a:r>
          </a:p>
        </p:txBody>
      </p:sp>
      <p:graphicFrame>
        <p:nvGraphicFramePr>
          <p:cNvPr id="16" name="表 15"/>
          <p:cNvGraphicFramePr>
            <a:graphicFrameLocks noGrp="1"/>
          </p:cNvGraphicFramePr>
          <p:nvPr/>
        </p:nvGraphicFramePr>
        <p:xfrm>
          <a:off x="260003" y="1157805"/>
          <a:ext cx="3023667" cy="1671710"/>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575395">
                  <a:extLst>
                    <a:ext uri="{9D8B030D-6E8A-4147-A177-3AD203B41FA5}">
                      <a16:colId xmlns:a16="http://schemas.microsoft.com/office/drawing/2014/main" val="20002"/>
                    </a:ext>
                  </a:extLst>
                </a:gridCol>
              </a:tblGrid>
              <a:tr h="232117">
                <a:tc gridSpan="2">
                  <a:txBody>
                    <a:bodyPr/>
                    <a:lstStyle/>
                    <a:p>
                      <a:pPr algn="ctr"/>
                      <a:r>
                        <a:rPr kumimoji="1" lang="ja-JP" altLang="en-US" sz="1000" b="1" dirty="0"/>
                        <a:t>主任相談支援専門員研修</a:t>
                      </a:r>
                    </a:p>
                  </a:txBody>
                  <a:tcPr marL="84406" marR="84406" marT="42203" marB="42203" anchor="ctr">
                    <a:noFill/>
                  </a:tcPr>
                </a:tc>
                <a:tc hMerge="1">
                  <a:txBody>
                    <a:bodyPr/>
                    <a:lstStyle/>
                    <a:p>
                      <a:endParaRPr kumimoji="1" lang="ja-JP" altLang="en-US"/>
                    </a:p>
                  </a:txBody>
                  <a:tcPr/>
                </a:tc>
                <a:tc>
                  <a:txBody>
                    <a:bodyPr/>
                    <a:lstStyle/>
                    <a:p>
                      <a:pPr algn="ctr"/>
                      <a:r>
                        <a:rPr kumimoji="1" lang="ja-JP" altLang="en-US" sz="1000" dirty="0"/>
                        <a:t>時間数</a:t>
                      </a:r>
                    </a:p>
                  </a:txBody>
                  <a:tcPr marL="84406" marR="84406" marT="42203" marB="42203" anchor="ctr">
                    <a:noFill/>
                  </a:tcPr>
                </a:tc>
                <a:extLst>
                  <a:ext uri="{0D108BD9-81ED-4DB2-BD59-A6C34878D82A}">
                    <a16:rowId xmlns:a16="http://schemas.microsoft.com/office/drawing/2014/main" val="10000"/>
                  </a:ext>
                </a:extLst>
              </a:tr>
              <a:tr h="365760">
                <a:tc rowSpan="2">
                  <a:txBody>
                    <a:bodyPr/>
                    <a:lstStyle/>
                    <a:p>
                      <a:pPr algn="ctr"/>
                      <a:r>
                        <a:rPr kumimoji="1" lang="ja-JP" altLang="en-US" sz="900" dirty="0"/>
                        <a:t>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障害福祉の動向</a:t>
                      </a:r>
                      <a:r>
                        <a:rPr kumimoji="1" lang="ja-JP" altLang="en-US" sz="900" kern="1200" dirty="0">
                          <a:solidFill>
                            <a:schemeClr val="tx1"/>
                          </a:solidFill>
                          <a:effectLst/>
                          <a:latin typeface="ＭＳ ゴシック" panose="020B0609070205080204" pitchFamily="49" charset="-128"/>
                          <a:ea typeface="ＭＳ ゴシック" panose="020B0609070205080204" pitchFamily="49" charset="-128"/>
                          <a:cs typeface="+mn-cs"/>
                        </a:rPr>
                        <a:t>及び</a:t>
                      </a:r>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主任</a:t>
                      </a:r>
                      <a:r>
                        <a:rPr kumimoji="1" lang="zh-TW" altLang="en-US" sz="900" kern="1200" dirty="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の役割と視点に関する講義</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solidFill>
                      <a:srgbClr val="FFCC99"/>
                    </a:solidFill>
                  </a:tcPr>
                </a:tc>
                <a:tc>
                  <a:txBody>
                    <a:bodyPr/>
                    <a:lstStyle/>
                    <a:p>
                      <a:pPr algn="r"/>
                      <a:r>
                        <a:rPr kumimoji="1" lang="en-US" altLang="ja-JP" sz="1000"/>
                        <a:t>3.0h</a:t>
                      </a:r>
                      <a:endParaRPr kumimoji="1" lang="ja-JP" altLang="en-US" sz="1000" dirty="0"/>
                    </a:p>
                  </a:txBody>
                  <a:tcPr marL="84406" marR="84406" marT="42203" marB="42203" anchor="ctr">
                    <a:solidFill>
                      <a:srgbClr val="FFCC99"/>
                    </a:solidFill>
                  </a:tcPr>
                </a:tc>
                <a:extLst>
                  <a:ext uri="{0D108BD9-81ED-4DB2-BD59-A6C34878D82A}">
                    <a16:rowId xmlns:a16="http://schemas.microsoft.com/office/drawing/2014/main" val="10001"/>
                  </a:ext>
                </a:extLst>
              </a:tr>
              <a:tr h="232117">
                <a:tc vMerge="1">
                  <a:txBody>
                    <a:bodyPr/>
                    <a:lstStyle/>
                    <a:p>
                      <a:endParaRPr kumimoji="1" lang="ja-JP" altLang="en-US" sz="900" dirty="0"/>
                    </a:p>
                  </a:txBody>
                  <a:tcPr/>
                </a:tc>
                <a:tc>
                  <a:txBody>
                    <a:bodyPr/>
                    <a:lstStyle/>
                    <a:p>
                      <a:r>
                        <a:rPr kumimoji="1" lang="ja-JP" altLang="ja-JP" sz="900" kern="1200" dirty="0">
                          <a:solidFill>
                            <a:schemeClr val="tx1"/>
                          </a:solidFill>
                          <a:effectLst/>
                          <a:latin typeface="+mn-lt"/>
                          <a:ea typeface="+mn-ea"/>
                          <a:cs typeface="+mn-cs"/>
                        </a:rPr>
                        <a:t>運営管理に関する講義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solidFill>
                      <a:srgbClr val="FFCCCC"/>
                    </a:solidFill>
                  </a:tcPr>
                </a:tc>
                <a:tc>
                  <a:txBody>
                    <a:bodyPr/>
                    <a:lstStyle/>
                    <a:p>
                      <a:pPr algn="r"/>
                      <a:r>
                        <a:rPr kumimoji="1" lang="en-US" altLang="ja-JP" sz="1000"/>
                        <a:t>3.0h</a:t>
                      </a:r>
                      <a:endParaRPr kumimoji="1" lang="ja-JP" altLang="en-US" sz="1000" dirty="0"/>
                    </a:p>
                  </a:txBody>
                  <a:tcPr marL="84406" marR="84406" marT="42203" marB="42203" anchor="ctr">
                    <a:solidFill>
                      <a:srgbClr val="FFCCCC"/>
                    </a:solidFill>
                  </a:tcPr>
                </a:tc>
                <a:extLst>
                  <a:ext uri="{0D108BD9-81ED-4DB2-BD59-A6C34878D82A}">
                    <a16:rowId xmlns:a16="http://schemas.microsoft.com/office/drawing/2014/main" val="10002"/>
                  </a:ext>
                </a:extLst>
              </a:tr>
              <a:tr h="232117">
                <a:tc rowSpan="2">
                  <a:txBody>
                    <a:bodyPr/>
                    <a:lstStyle/>
                    <a:p>
                      <a:pPr marL="0" indent="0" algn="ctr"/>
                      <a:r>
                        <a:rPr kumimoji="1" lang="ja-JP" altLang="en-US" sz="900"/>
                        <a:t>講義</a:t>
                      </a:r>
                    </a:p>
                    <a:p>
                      <a:pPr marL="0" indent="0" algn="ctr"/>
                      <a:r>
                        <a:rPr kumimoji="1" lang="ja-JP" altLang="en-US" sz="900"/>
                        <a:t>及び</a:t>
                      </a:r>
                    </a:p>
                    <a:p>
                      <a:pPr marL="0" indent="0" algn="ctr"/>
                      <a:r>
                        <a:rPr kumimoji="1" lang="ja-JP" altLang="en-US" sz="900"/>
                        <a:t>演習</a:t>
                      </a:r>
                      <a:endParaRPr kumimoji="1" lang="ja-JP" altLang="en-US" sz="900" dirty="0"/>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mn-lt"/>
                          <a:ea typeface="+mn-ea"/>
                          <a:cs typeface="+mn-cs"/>
                        </a:rPr>
                        <a:t>相談支援従事者の人材育成に関する講義</a:t>
                      </a:r>
                      <a:r>
                        <a:rPr kumimoji="1" lang="ja-JP" altLang="en-US" sz="900" kern="1200" dirty="0">
                          <a:solidFill>
                            <a:schemeClr val="tx1"/>
                          </a:solidFill>
                          <a:effectLst/>
                          <a:latin typeface="+mn-lt"/>
                          <a:ea typeface="+mn-ea"/>
                          <a:cs typeface="+mn-cs"/>
                        </a:rPr>
                        <a:t>及び</a:t>
                      </a:r>
                      <a:r>
                        <a:rPr kumimoji="1" lang="ja-JP" altLang="ja-JP" sz="900" kern="1200" dirty="0">
                          <a:solidFill>
                            <a:schemeClr val="tx1"/>
                          </a:solidFill>
                          <a:effectLst/>
                          <a:latin typeface="+mn-lt"/>
                          <a:ea typeface="+mn-ea"/>
                          <a:cs typeface="+mn-cs"/>
                        </a:rPr>
                        <a:t>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a:r>
                        <a:rPr kumimoji="1" lang="en-US" altLang="ja-JP" sz="1000"/>
                        <a:t>13.0h</a:t>
                      </a:r>
                      <a:endParaRPr kumimoji="1" lang="ja-JP" altLang="en-US" sz="1000" dirty="0"/>
                    </a:p>
                  </a:txBody>
                  <a:tcPr marL="84406" marR="84406" marT="42203" marB="42203" anchor="ctr">
                    <a:solidFill>
                      <a:srgbClr val="FFFF99"/>
                    </a:solidFill>
                  </a:tcPr>
                </a:tc>
                <a:extLst>
                  <a:ext uri="{0D108BD9-81ED-4DB2-BD59-A6C34878D82A}">
                    <a16:rowId xmlns:a16="http://schemas.microsoft.com/office/drawing/2014/main" val="10003"/>
                  </a:ext>
                </a:extLst>
              </a:tr>
              <a:tr h="232117">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mn-lt"/>
                          <a:ea typeface="+mn-ea"/>
                          <a:cs typeface="+mn-cs"/>
                        </a:rPr>
                        <a:t>地域援助技術に関する講義</a:t>
                      </a:r>
                      <a:r>
                        <a:rPr kumimoji="1" lang="ja-JP" altLang="en-US" sz="900" kern="1200" dirty="0">
                          <a:solidFill>
                            <a:schemeClr val="tx1"/>
                          </a:solidFill>
                          <a:effectLst/>
                          <a:latin typeface="+mn-lt"/>
                          <a:ea typeface="+mn-ea"/>
                          <a:cs typeface="+mn-cs"/>
                        </a:rPr>
                        <a:t>及び</a:t>
                      </a:r>
                      <a:r>
                        <a:rPr kumimoji="1" lang="ja-JP" altLang="ja-JP" sz="900" kern="1200" dirty="0">
                          <a:solidFill>
                            <a:schemeClr val="tx1"/>
                          </a:solidFill>
                          <a:effectLst/>
                          <a:latin typeface="+mn-lt"/>
                          <a:ea typeface="+mn-ea"/>
                          <a:cs typeface="+mn-cs"/>
                        </a:rPr>
                        <a:t>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solidFill>
                      <a:srgbClr val="99FFCC"/>
                    </a:solidFill>
                  </a:tcPr>
                </a:tc>
                <a:tc>
                  <a:txBody>
                    <a:bodyPr/>
                    <a:lstStyle/>
                    <a:p>
                      <a:pPr algn="r"/>
                      <a:r>
                        <a:rPr kumimoji="1" lang="en-US" altLang="ja-JP" sz="1000"/>
                        <a:t>11.0h</a:t>
                      </a:r>
                      <a:endParaRPr kumimoji="1" lang="ja-JP" altLang="en-US" sz="1000" dirty="0"/>
                    </a:p>
                  </a:txBody>
                  <a:tcPr marL="84406" marR="84406" marT="42203" marB="42203" anchor="ctr">
                    <a:solidFill>
                      <a:srgbClr val="99FFCC"/>
                    </a:solidFill>
                  </a:tcPr>
                </a:tc>
                <a:extLst>
                  <a:ext uri="{0D108BD9-81ED-4DB2-BD59-A6C34878D82A}">
                    <a16:rowId xmlns:a16="http://schemas.microsoft.com/office/drawing/2014/main" val="10007"/>
                  </a:ext>
                </a:extLst>
              </a:tr>
              <a:tr h="232117">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noFill/>
                  </a:tcPr>
                </a:tc>
                <a:tc>
                  <a:txBody>
                    <a:bodyPr/>
                    <a:lstStyle/>
                    <a:p>
                      <a:r>
                        <a:rPr kumimoji="1" lang="ja-JP" altLang="en-US" sz="1000" dirty="0"/>
                        <a:t>合計</a:t>
                      </a:r>
                    </a:p>
                  </a:txBody>
                  <a:tcPr marL="84406" marR="84406" marT="42203" marB="42203" anchor="ctr">
                    <a:noFill/>
                  </a:tcPr>
                </a:tc>
                <a:tc>
                  <a:txBody>
                    <a:bodyPr/>
                    <a:lstStyle/>
                    <a:p>
                      <a:pPr algn="r"/>
                      <a:r>
                        <a:rPr kumimoji="1" lang="en-US" altLang="ja-JP" sz="1000"/>
                        <a:t>30.0h</a:t>
                      </a:r>
                      <a:endParaRPr kumimoji="1" lang="ja-JP" altLang="en-US" sz="1000" dirty="0"/>
                    </a:p>
                  </a:txBody>
                  <a:tcPr marL="84406" marR="84406" marT="42203" marB="42203" anchor="ctr">
                    <a:noFill/>
                  </a:tcPr>
                </a:tc>
                <a:extLst>
                  <a:ext uri="{0D108BD9-81ED-4DB2-BD59-A6C34878D82A}">
                    <a16:rowId xmlns:a16="http://schemas.microsoft.com/office/drawing/2014/main" val="10011"/>
                  </a:ext>
                </a:extLst>
              </a:tr>
            </a:tbl>
          </a:graphicData>
        </a:graphic>
      </p:graphicFrame>
      <p:sp>
        <p:nvSpPr>
          <p:cNvPr id="18" name="正方形/長方形 17"/>
          <p:cNvSpPr/>
          <p:nvPr/>
        </p:nvSpPr>
        <p:spPr>
          <a:xfrm>
            <a:off x="5076056" y="1162559"/>
            <a:ext cx="3838845" cy="429641"/>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主任相談支援専門員の役割と視点（</a:t>
            </a:r>
            <a:r>
              <a:rPr lang="en-US" altLang="ja-JP" sz="1200">
                <a:solidFill>
                  <a:schemeClr val="tx1"/>
                </a:solidFill>
                <a:latin typeface="MS UI Gothic" panose="020B0600070205080204" pitchFamily="50" charset="-128"/>
                <a:ea typeface="MS UI Gothic" panose="020B0600070205080204" pitchFamily="50" charset="-128"/>
              </a:rPr>
              <a:t>2</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19" name="正方形/長方形 18"/>
          <p:cNvSpPr/>
          <p:nvPr/>
        </p:nvSpPr>
        <p:spPr>
          <a:xfrm>
            <a:off x="5076056" y="2085612"/>
            <a:ext cx="3838845" cy="434385"/>
          </a:xfrm>
          <a:prstGeom prst="rect">
            <a:avLst/>
          </a:prstGeom>
          <a:solidFill>
            <a:srgbClr val="FFCC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相談支援事業所における運営管理（</a:t>
            </a:r>
            <a:r>
              <a:rPr lang="en-US" altLang="ja-JP" sz="1200">
                <a:solidFill>
                  <a:schemeClr val="tx1"/>
                </a:solidFill>
                <a:latin typeface="MS UI Gothic" panose="020B0600070205080204" pitchFamily="50" charset="-128"/>
                <a:ea typeface="MS UI Gothic" panose="020B0600070205080204" pitchFamily="50" charset="-128"/>
              </a:rPr>
              <a:t>3</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20" name="正方形/長方形 19"/>
          <p:cNvSpPr/>
          <p:nvPr/>
        </p:nvSpPr>
        <p:spPr>
          <a:xfrm>
            <a:off x="5076056" y="2628020"/>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人材育成の意義と必要性（</a:t>
            </a:r>
            <a:r>
              <a:rPr lang="en-US" altLang="ja-JP" sz="1200">
                <a:solidFill>
                  <a:schemeClr val="tx1"/>
                </a:solidFill>
                <a:latin typeface="MS UI Gothic" panose="020B0600070205080204" pitchFamily="50" charset="-128"/>
                <a:ea typeface="MS UI Gothic" panose="020B0600070205080204" pitchFamily="50" charset="-128"/>
              </a:rPr>
              <a:t>1</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24" name="正方形/長方形 23"/>
          <p:cNvSpPr/>
          <p:nvPr/>
        </p:nvSpPr>
        <p:spPr>
          <a:xfrm>
            <a:off x="3635896" y="1162559"/>
            <a:ext cx="646208" cy="1357438"/>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１日目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25" name="正方形/長方形 24"/>
          <p:cNvSpPr/>
          <p:nvPr/>
        </p:nvSpPr>
        <p:spPr>
          <a:xfrm>
            <a:off x="4355976" y="1667792"/>
            <a:ext cx="646208" cy="353783"/>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法制度</a:t>
            </a:r>
          </a:p>
        </p:txBody>
      </p:sp>
      <p:sp>
        <p:nvSpPr>
          <p:cNvPr id="29" name="正方形/長方形 28"/>
          <p:cNvSpPr/>
          <p:nvPr/>
        </p:nvSpPr>
        <p:spPr>
          <a:xfrm>
            <a:off x="5076056" y="5040742"/>
            <a:ext cx="3838845" cy="396478"/>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多職種協働（チームアプローチ）の考え方と展開方法</a:t>
            </a:r>
            <a:endParaRPr lang="en-US" altLang="ja-JP" sz="1200">
              <a:solidFill>
                <a:schemeClr val="tx1"/>
              </a:solidFill>
              <a:latin typeface="MS UI Gothic" panose="020B0600070205080204" pitchFamily="50" charset="-128"/>
              <a:ea typeface="MS UI Gothic" panose="020B0600070205080204" pitchFamily="50" charset="-128"/>
            </a:endParaRPr>
          </a:p>
          <a:p>
            <a:r>
              <a:rPr lang="ja-JP" altLang="en-US" sz="1200">
                <a:solidFill>
                  <a:schemeClr val="tx1"/>
                </a:solidFill>
                <a:latin typeface="MS UI Gothic" panose="020B0600070205080204" pitchFamily="50" charset="-128"/>
                <a:ea typeface="MS UI Gothic" panose="020B0600070205080204" pitchFamily="50" charset="-128"/>
              </a:rPr>
              <a:t>（</a:t>
            </a:r>
            <a:r>
              <a:rPr lang="en-US" altLang="ja-JP" sz="1200">
                <a:solidFill>
                  <a:schemeClr val="tx1"/>
                </a:solidFill>
                <a:latin typeface="MS UI Gothic" panose="020B0600070205080204" pitchFamily="50" charset="-128"/>
                <a:ea typeface="MS UI Gothic" panose="020B0600070205080204" pitchFamily="50" charset="-128"/>
              </a:rPr>
              <a:t>2.5</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30" name="正方形/長方形 29"/>
          <p:cNvSpPr/>
          <p:nvPr/>
        </p:nvSpPr>
        <p:spPr>
          <a:xfrm>
            <a:off x="5076056" y="4556445"/>
            <a:ext cx="3842009" cy="416281"/>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基幹相談支援センターにおける地域連携と地域共生社会の実現（</a:t>
            </a:r>
            <a:r>
              <a:rPr lang="en-US" altLang="ja-JP" sz="1200">
                <a:solidFill>
                  <a:schemeClr val="tx1"/>
                </a:solidFill>
                <a:latin typeface="MS UI Gothic" panose="020B0600070205080204" pitchFamily="50" charset="-128"/>
                <a:ea typeface="MS UI Gothic" panose="020B0600070205080204" pitchFamily="50" charset="-128"/>
              </a:rPr>
              <a:t>2</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32" name="正方形/長方形 31"/>
          <p:cNvSpPr/>
          <p:nvPr/>
        </p:nvSpPr>
        <p:spPr>
          <a:xfrm>
            <a:off x="4355976" y="1162559"/>
            <a:ext cx="646208" cy="431946"/>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概論</a:t>
            </a:r>
          </a:p>
        </p:txBody>
      </p:sp>
      <p:sp>
        <p:nvSpPr>
          <p:cNvPr id="33" name="正方形/長方形 32"/>
          <p:cNvSpPr/>
          <p:nvPr/>
        </p:nvSpPr>
        <p:spPr>
          <a:xfrm>
            <a:off x="4355976" y="2092508"/>
            <a:ext cx="646208" cy="431946"/>
          </a:xfrm>
          <a:prstGeom prst="rect">
            <a:avLst/>
          </a:prstGeom>
          <a:solidFill>
            <a:srgbClr val="FFCC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運営</a:t>
            </a:r>
          </a:p>
          <a:p>
            <a:pPr algn="ctr"/>
            <a:r>
              <a:rPr kumimoji="1" lang="ja-JP" altLang="en-US" sz="1200">
                <a:solidFill>
                  <a:schemeClr val="tx1"/>
                </a:solidFill>
                <a:latin typeface="MS UI Gothic" panose="020B0600070205080204" pitchFamily="50" charset="-128"/>
                <a:ea typeface="MS UI Gothic" panose="020B0600070205080204" pitchFamily="50" charset="-128"/>
              </a:rPr>
              <a:t>管理</a:t>
            </a:r>
          </a:p>
        </p:txBody>
      </p:sp>
      <p:sp>
        <p:nvSpPr>
          <p:cNvPr id="34" name="正方形/長方形 33"/>
          <p:cNvSpPr/>
          <p:nvPr/>
        </p:nvSpPr>
        <p:spPr>
          <a:xfrm>
            <a:off x="5076056" y="3108073"/>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人材育成の地域での展開（</a:t>
            </a:r>
            <a:r>
              <a:rPr lang="en-US" altLang="ja-JP" sz="1200">
                <a:solidFill>
                  <a:schemeClr val="tx1"/>
                </a:solidFill>
                <a:latin typeface="MS UI Gothic" panose="020B0600070205080204" pitchFamily="50" charset="-128"/>
                <a:ea typeface="MS UI Gothic" panose="020B0600070205080204" pitchFamily="50" charset="-128"/>
              </a:rPr>
              <a:t>3</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35" name="正方形/長方形 34"/>
          <p:cNvSpPr/>
          <p:nvPr/>
        </p:nvSpPr>
        <p:spPr>
          <a:xfrm>
            <a:off x="5076056" y="3588126"/>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solidFill>
                  <a:schemeClr val="tx1"/>
                </a:solidFill>
                <a:latin typeface="MS UI Gothic" panose="020B0600070205080204" pitchFamily="50" charset="-128"/>
                <a:ea typeface="MS UI Gothic" panose="020B0600070205080204" pitchFamily="50" charset="-128"/>
              </a:rPr>
              <a:t>研修・</a:t>
            </a:r>
            <a:r>
              <a:rPr lang="ja-JP" altLang="en-US" sz="1200">
                <a:solidFill>
                  <a:schemeClr val="tx1"/>
                </a:solidFill>
                <a:latin typeface="MS UI Gothic" panose="020B0600070205080204" pitchFamily="50" charset="-128"/>
                <a:ea typeface="MS UI Gothic" panose="020B0600070205080204" pitchFamily="50" charset="-128"/>
              </a:rPr>
              <a:t>グループワークの運営方法（</a:t>
            </a:r>
            <a:r>
              <a:rPr lang="en-US" altLang="ja-JP" sz="1200">
                <a:solidFill>
                  <a:schemeClr val="tx1"/>
                </a:solidFill>
                <a:latin typeface="MS UI Gothic" panose="020B0600070205080204" pitchFamily="50" charset="-128"/>
                <a:ea typeface="MS UI Gothic" panose="020B0600070205080204" pitchFamily="50" charset="-128"/>
              </a:rPr>
              <a:t>2.5</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36" name="正方形/長方形 35"/>
          <p:cNvSpPr/>
          <p:nvPr/>
        </p:nvSpPr>
        <p:spPr>
          <a:xfrm>
            <a:off x="5076056" y="4068180"/>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相談支援専門員に対する現場教育の方法と展開（</a:t>
            </a:r>
            <a:r>
              <a:rPr lang="en-US" altLang="ja-JP" sz="1200">
                <a:solidFill>
                  <a:schemeClr val="tx1"/>
                </a:solidFill>
                <a:latin typeface="MS UI Gothic" panose="020B0600070205080204" pitchFamily="50" charset="-128"/>
                <a:ea typeface="MS UI Gothic" panose="020B0600070205080204" pitchFamily="50" charset="-128"/>
              </a:rPr>
              <a:t>6.5</a:t>
            </a:r>
            <a:r>
              <a:rPr lang="ja-JP" altLang="en-US" sz="1200">
                <a:solidFill>
                  <a:schemeClr val="tx1"/>
                </a:solidFill>
                <a:latin typeface="MS UI Gothic" panose="020B0600070205080204" pitchFamily="50" charset="-128"/>
                <a:ea typeface="MS UI Gothic" panose="020B0600070205080204" pitchFamily="50" charset="-128"/>
              </a:rPr>
              <a:t>時間</a:t>
            </a:r>
            <a:r>
              <a:rPr lang="en-US" altLang="ja-JP" sz="1200">
                <a:solidFill>
                  <a:schemeClr val="tx1"/>
                </a:solidFill>
                <a:latin typeface="MS UI Gothic" panose="020B0600070205080204" pitchFamily="50" charset="-128"/>
                <a:ea typeface="MS UI Gothic" panose="020B0600070205080204" pitchFamily="50" charset="-128"/>
              </a:rPr>
              <a:t>)</a:t>
            </a:r>
            <a:endParaRPr lang="ja-JP" altLang="en-US" sz="1200">
              <a:solidFill>
                <a:schemeClr val="tx1"/>
              </a:solidFill>
              <a:latin typeface="MS UI Gothic" panose="020B0600070205080204" pitchFamily="50" charset="-128"/>
              <a:ea typeface="MS UI Gothic" panose="020B0600070205080204" pitchFamily="50" charset="-128"/>
            </a:endParaRPr>
          </a:p>
        </p:txBody>
      </p:sp>
      <p:sp>
        <p:nvSpPr>
          <p:cNvPr id="37" name="正方形/長方形 36"/>
          <p:cNvSpPr/>
          <p:nvPr/>
        </p:nvSpPr>
        <p:spPr>
          <a:xfrm>
            <a:off x="4355976" y="2647321"/>
            <a:ext cx="646208" cy="1821349"/>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人材</a:t>
            </a:r>
          </a:p>
          <a:p>
            <a:pPr algn="ctr"/>
            <a:r>
              <a:rPr kumimoji="1" lang="ja-JP" altLang="en-US" sz="1200">
                <a:solidFill>
                  <a:schemeClr val="tx1"/>
                </a:solidFill>
                <a:latin typeface="MS UI Gothic" panose="020B0600070205080204" pitchFamily="50" charset="-128"/>
                <a:ea typeface="MS UI Gothic" panose="020B0600070205080204" pitchFamily="50" charset="-128"/>
              </a:rPr>
              <a:t>育成</a:t>
            </a:r>
          </a:p>
        </p:txBody>
      </p:sp>
      <p:sp>
        <p:nvSpPr>
          <p:cNvPr id="38" name="正方形/長方形 37"/>
          <p:cNvSpPr/>
          <p:nvPr/>
        </p:nvSpPr>
        <p:spPr>
          <a:xfrm>
            <a:off x="3635896" y="2647321"/>
            <a:ext cx="646208" cy="1357438"/>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２日目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39" name="正方形/長方形 38"/>
          <p:cNvSpPr/>
          <p:nvPr/>
        </p:nvSpPr>
        <p:spPr>
          <a:xfrm>
            <a:off x="3635896" y="4068180"/>
            <a:ext cx="646208" cy="400490"/>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３日目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40" name="正方形/長方形 39"/>
          <p:cNvSpPr/>
          <p:nvPr/>
        </p:nvSpPr>
        <p:spPr>
          <a:xfrm>
            <a:off x="5076056" y="5984169"/>
            <a:ext cx="3838845" cy="397159"/>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地域援助の具体的展開（</a:t>
            </a:r>
            <a:r>
              <a:rPr lang="en-US" altLang="ja-JP" sz="1200">
                <a:solidFill>
                  <a:schemeClr val="tx1"/>
                </a:solidFill>
                <a:latin typeface="MS UI Gothic" panose="020B0600070205080204" pitchFamily="50" charset="-128"/>
                <a:ea typeface="MS UI Gothic" panose="020B0600070205080204" pitchFamily="50" charset="-128"/>
              </a:rPr>
              <a:t>5</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41" name="正方形/長方形 40"/>
          <p:cNvSpPr/>
          <p:nvPr/>
        </p:nvSpPr>
        <p:spPr>
          <a:xfrm>
            <a:off x="4355976" y="4556445"/>
            <a:ext cx="646208" cy="1824883"/>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地域</a:t>
            </a:r>
          </a:p>
          <a:p>
            <a:pPr algn="ctr"/>
            <a:r>
              <a:rPr lang="ja-JP" altLang="en-US" sz="1200">
                <a:solidFill>
                  <a:schemeClr val="tx1"/>
                </a:solidFill>
                <a:latin typeface="MS UI Gothic" panose="020B0600070205080204" pitchFamily="50" charset="-128"/>
                <a:ea typeface="MS UI Gothic" panose="020B0600070205080204" pitchFamily="50" charset="-128"/>
              </a:rPr>
              <a:t>援助</a:t>
            </a:r>
            <a:endParaRPr lang="en-US" altLang="ja-JP" sz="1200">
              <a:solidFill>
                <a:schemeClr val="tx1"/>
              </a:solidFill>
              <a:latin typeface="MS UI Gothic" panose="020B0600070205080204" pitchFamily="50" charset="-128"/>
              <a:ea typeface="MS UI Gothic" panose="020B0600070205080204" pitchFamily="50" charset="-128"/>
            </a:endParaRPr>
          </a:p>
        </p:txBody>
      </p:sp>
      <p:sp>
        <p:nvSpPr>
          <p:cNvPr id="42" name="正方形/長方形 41"/>
          <p:cNvSpPr/>
          <p:nvPr/>
        </p:nvSpPr>
        <p:spPr>
          <a:xfrm>
            <a:off x="3635896" y="4556445"/>
            <a:ext cx="646208" cy="1357265"/>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４日目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43" name="正方形/長方形 42"/>
          <p:cNvSpPr/>
          <p:nvPr/>
        </p:nvSpPr>
        <p:spPr>
          <a:xfrm>
            <a:off x="3635896" y="5984168"/>
            <a:ext cx="646208" cy="397159"/>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５日目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6" name="角丸四角形 5"/>
          <p:cNvSpPr/>
          <p:nvPr/>
        </p:nvSpPr>
        <p:spPr>
          <a:xfrm>
            <a:off x="260003" y="672012"/>
            <a:ext cx="3023667" cy="380724"/>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告示別表</a:t>
            </a:r>
          </a:p>
        </p:txBody>
      </p:sp>
      <p:sp>
        <p:nvSpPr>
          <p:cNvPr id="44" name="角丸四角形 43"/>
          <p:cNvSpPr/>
          <p:nvPr/>
        </p:nvSpPr>
        <p:spPr>
          <a:xfrm>
            <a:off x="3635897" y="672012"/>
            <a:ext cx="5279004" cy="380724"/>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標準カリキュラム</a:t>
            </a:r>
          </a:p>
        </p:txBody>
      </p:sp>
      <p:sp>
        <p:nvSpPr>
          <p:cNvPr id="45" name="正方形/長方形 44"/>
          <p:cNvSpPr/>
          <p:nvPr/>
        </p:nvSpPr>
        <p:spPr>
          <a:xfrm>
            <a:off x="5076056" y="5517232"/>
            <a:ext cx="3838845" cy="396478"/>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地域援助技術の考え方と展開技法（</a:t>
            </a:r>
            <a:r>
              <a:rPr lang="en-US" altLang="ja-JP" sz="1200">
                <a:solidFill>
                  <a:schemeClr val="tx1"/>
                </a:solidFill>
                <a:latin typeface="MS UI Gothic" panose="020B0600070205080204" pitchFamily="50" charset="-128"/>
                <a:ea typeface="MS UI Gothic" panose="020B0600070205080204" pitchFamily="50" charset="-128"/>
              </a:rPr>
              <a:t>1.5</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7" name="テキスト ボックス 6"/>
          <p:cNvSpPr txBox="1"/>
          <p:nvPr/>
        </p:nvSpPr>
        <p:spPr>
          <a:xfrm>
            <a:off x="260003" y="3180452"/>
            <a:ext cx="3023667" cy="3200876"/>
          </a:xfrm>
          <a:prstGeom prst="rect">
            <a:avLst/>
          </a:prstGeom>
          <a:noFill/>
          <a:ln>
            <a:solidFill>
              <a:schemeClr val="tx1"/>
            </a:solidFill>
            <a:prstDash val="dash"/>
          </a:ln>
        </p:spPr>
        <p:txBody>
          <a:bodyPr wrap="square" rtlCol="0">
            <a:spAutoFit/>
          </a:bodyPr>
          <a:lstStyle/>
          <a:p>
            <a:pPr>
              <a:lnSpc>
                <a:spcPts val="600"/>
              </a:lnSpc>
            </a:pPr>
            <a:endParaRPr kumimoji="1" lang="ja-JP" altLang="en-US" sz="1400">
              <a:latin typeface="MS UI Gothic" panose="020B0600070205080204" pitchFamily="50" charset="-128"/>
              <a:ea typeface="MS UI Gothic" panose="020B0600070205080204" pitchFamily="50" charset="-128"/>
            </a:endParaRPr>
          </a:p>
          <a:p>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法令上はカリキュラム</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科目</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外であるが厚生労働科学研究</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小澤班</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において、効果的な人材育成に必要な要素として整理された内容</a:t>
            </a:r>
            <a:r>
              <a:rPr kumimoji="1" lang="en-US" altLang="ja-JP" sz="1400">
                <a:latin typeface="MS UI Gothic" panose="020B0600070205080204" pitchFamily="50" charset="-128"/>
                <a:ea typeface="MS UI Gothic" panose="020B0600070205080204" pitchFamily="50" charset="-128"/>
              </a:rPr>
              <a:t>】</a:t>
            </a:r>
            <a:endParaRPr kumimoji="1" lang="ja-JP" altLang="en-US" sz="1400">
              <a:latin typeface="MS UI Gothic" panose="020B0600070205080204" pitchFamily="50" charset="-128"/>
              <a:ea typeface="MS UI Gothic" panose="020B0600070205080204" pitchFamily="50" charset="-128"/>
            </a:endParaRPr>
          </a:p>
          <a:p>
            <a:endParaRPr kumimoji="1" lang="ja-JP" altLang="en-US" sz="1400">
              <a:latin typeface="MS UI Gothic" panose="020B0600070205080204" pitchFamily="50" charset="-128"/>
              <a:ea typeface="MS UI Gothic" panose="020B0600070205080204" pitchFamily="50" charset="-128"/>
            </a:endParaRPr>
          </a:p>
          <a:p>
            <a:r>
              <a:rPr kumimoji="1" lang="ja-JP" altLang="en-US" sz="1400">
                <a:latin typeface="MS UI Gothic" panose="020B0600070205080204" pitchFamily="50" charset="-128"/>
                <a:ea typeface="MS UI Gothic" panose="020B0600070205080204" pitchFamily="50" charset="-128"/>
              </a:rPr>
              <a:t>① 開講にあたってのガイダンス（研修の目的、獲得目標、研修の構造や科目の概要）</a:t>
            </a:r>
          </a:p>
          <a:p>
            <a:pPr>
              <a:lnSpc>
                <a:spcPts val="600"/>
              </a:lnSpc>
            </a:pPr>
            <a:endParaRPr lang="ja-JP" altLang="en-US" sz="1400">
              <a:latin typeface="MS UI Gothic" panose="020B0600070205080204" pitchFamily="50" charset="-128"/>
              <a:ea typeface="MS UI Gothic" panose="020B0600070205080204" pitchFamily="50" charset="-128"/>
            </a:endParaRPr>
          </a:p>
          <a:p>
            <a:r>
              <a:rPr kumimoji="1" lang="ja-JP" altLang="en-US" sz="1400">
                <a:latin typeface="MS UI Gothic" panose="020B0600070205080204" pitchFamily="50" charset="-128"/>
                <a:ea typeface="MS UI Gothic" panose="020B0600070205080204" pitchFamily="50" charset="-128"/>
              </a:rPr>
              <a:t>② 課題実習（実践の振り返りを含む）</a:t>
            </a:r>
          </a:p>
          <a:p>
            <a:pPr>
              <a:lnSpc>
                <a:spcPts val="600"/>
              </a:lnSpc>
            </a:pPr>
            <a:endParaRPr lang="ja-JP" altLang="en-US" sz="1400">
              <a:latin typeface="MS UI Gothic" panose="020B0600070205080204" pitchFamily="50" charset="-128"/>
              <a:ea typeface="MS UI Gothic" panose="020B0600070205080204" pitchFamily="50" charset="-128"/>
            </a:endParaRPr>
          </a:p>
          <a:p>
            <a:r>
              <a:rPr kumimoji="1" lang="ja-JP" altLang="en-US" sz="1400">
                <a:latin typeface="MS UI Gothic" panose="020B0600070205080204" pitchFamily="50" charset="-128"/>
                <a:ea typeface="MS UI Gothic" panose="020B0600070205080204" pitchFamily="50" charset="-128"/>
              </a:rPr>
              <a:t>③ 研修の効果測定や継続的な学びへの動機付け等に資するもの</a:t>
            </a:r>
          </a:p>
          <a:p>
            <a:r>
              <a:rPr lang="ja-JP" altLang="en-US" sz="1400">
                <a:latin typeface="MS UI Gothic" panose="020B0600070205080204" pitchFamily="50" charset="-128"/>
                <a:ea typeface="MS UI Gothic" panose="020B0600070205080204" pitchFamily="50" charset="-128"/>
              </a:rPr>
              <a:t>　・各科目の振り返りシート</a:t>
            </a:r>
          </a:p>
          <a:p>
            <a:r>
              <a:rPr lang="ja-JP" altLang="en-US" sz="1400">
                <a:latin typeface="MS UI Gothic" panose="020B0600070205080204" pitchFamily="50" charset="-128"/>
                <a:ea typeface="MS UI Gothic" panose="020B0600070205080204" pitchFamily="50" charset="-128"/>
              </a:rPr>
              <a:t>　・研修の振り返り</a:t>
            </a:r>
          </a:p>
          <a:p>
            <a:pPr>
              <a:lnSpc>
                <a:spcPts val="600"/>
              </a:lnSpc>
            </a:pPr>
            <a:endParaRPr kumimoji="1" lang="ja-JP" altLang="en-US" sz="1400">
              <a:latin typeface="MS UI Gothic" panose="020B0600070205080204" pitchFamily="50" charset="-128"/>
              <a:ea typeface="MS UI Gothic" panose="020B0600070205080204" pitchFamily="50" charset="-128"/>
            </a:endParaRPr>
          </a:p>
        </p:txBody>
      </p:sp>
      <p:sp>
        <p:nvSpPr>
          <p:cNvPr id="2" name="正方形/長方形 1">
            <a:extLst>
              <a:ext uri="{FF2B5EF4-FFF2-40B4-BE49-F238E27FC236}">
                <a16:creationId xmlns:a16="http://schemas.microsoft.com/office/drawing/2014/main" id="{50C20B60-3F31-A202-5E76-24B6CCDB490B}"/>
              </a:ext>
            </a:extLst>
          </p:cNvPr>
          <p:cNvSpPr/>
          <p:nvPr/>
        </p:nvSpPr>
        <p:spPr>
          <a:xfrm>
            <a:off x="3635896" y="6451785"/>
            <a:ext cx="4692316" cy="350653"/>
          </a:xfrm>
          <a:prstGeom prst="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rPr>
              <a:t>主任加算だけの研修になっていないかの評価と地域作り</a:t>
            </a:r>
          </a:p>
        </p:txBody>
      </p:sp>
    </p:spTree>
    <p:extLst>
      <p:ext uri="{BB962C8B-B14F-4D97-AF65-F5344CB8AC3E}">
        <p14:creationId xmlns:p14="http://schemas.microsoft.com/office/powerpoint/2010/main" val="1067984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矢印: 左右 7">
            <a:extLst>
              <a:ext uri="{FF2B5EF4-FFF2-40B4-BE49-F238E27FC236}">
                <a16:creationId xmlns:a16="http://schemas.microsoft.com/office/drawing/2014/main" id="{1922AB78-E904-6B12-FD93-508E9DF9E244}"/>
              </a:ext>
            </a:extLst>
          </p:cNvPr>
          <p:cNvSpPr/>
          <p:nvPr/>
        </p:nvSpPr>
        <p:spPr>
          <a:xfrm rot="19039253">
            <a:off x="1846563" y="3356201"/>
            <a:ext cx="4803982" cy="766401"/>
          </a:xfrm>
          <a:prstGeom prst="lef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1DBEF2F7-8B74-20F8-4F24-8F5CBDF7F539}"/>
              </a:ext>
            </a:extLst>
          </p:cNvPr>
          <p:cNvSpPr>
            <a:spLocks noGrp="1"/>
          </p:cNvSpPr>
          <p:nvPr>
            <p:ph type="title"/>
          </p:nvPr>
        </p:nvSpPr>
        <p:spPr>
          <a:xfrm>
            <a:off x="361952" y="365126"/>
            <a:ext cx="5381625" cy="1325563"/>
          </a:xfrm>
        </p:spPr>
        <p:txBody>
          <a:bodyPr>
            <a:normAutofit fontScale="90000"/>
          </a:bodyPr>
          <a:lstStyle/>
          <a:p>
            <a:r>
              <a:rPr kumimoji="1" lang="ja-JP" altLang="en-US" dirty="0">
                <a:latin typeface="ＭＳ ゴシック" panose="020B0609070205080204" pitchFamily="49" charset="-128"/>
                <a:ea typeface="ＭＳ ゴシック" panose="020B0609070205080204" pitchFamily="49" charset="-128"/>
              </a:rPr>
              <a:t>研修構造</a:t>
            </a:r>
            <a:br>
              <a:rPr kumimoji="1" lang="en-US" altLang="ja-JP" dirty="0">
                <a:latin typeface="ＭＳ ゴシック" panose="020B0609070205080204" pitchFamily="49" charset="-128"/>
                <a:ea typeface="ＭＳ ゴシック" panose="020B0609070205080204" pitchFamily="49" charset="-128"/>
              </a:rPr>
            </a:br>
            <a:r>
              <a:rPr kumimoji="1" lang="ja-JP" altLang="en-US" dirty="0">
                <a:latin typeface="ＭＳ ゴシック" panose="020B0609070205080204" pitchFamily="49" charset="-128"/>
                <a:ea typeface="ＭＳ ゴシック" panose="020B0609070205080204" pitchFamily="49" charset="-128"/>
              </a:rPr>
              <a:t>法定研修⇒実地教育へ</a:t>
            </a:r>
          </a:p>
        </p:txBody>
      </p:sp>
      <p:sp>
        <p:nvSpPr>
          <p:cNvPr id="4" name="スライド番号プレースホルダー 3">
            <a:extLst>
              <a:ext uri="{FF2B5EF4-FFF2-40B4-BE49-F238E27FC236}">
                <a16:creationId xmlns:a16="http://schemas.microsoft.com/office/drawing/2014/main" id="{9FBFD62F-646C-69B2-E644-0036BB568B7B}"/>
              </a:ext>
            </a:extLst>
          </p:cNvPr>
          <p:cNvSpPr>
            <a:spLocks noGrp="1"/>
          </p:cNvSpPr>
          <p:nvPr>
            <p:ph type="sldNum" sz="quarter" idx="12"/>
          </p:nvPr>
        </p:nvSpPr>
        <p:spPr/>
        <p:txBody>
          <a:bodyPr/>
          <a:lstStyle/>
          <a:p>
            <a:fld id="{2ADEAB0B-3364-414D-832E-F3CDA843F507}" type="slidenum">
              <a:rPr kumimoji="1" lang="ja-JP" altLang="en-US" smtClean="0"/>
              <a:t>34</a:t>
            </a:fld>
            <a:endParaRPr kumimoji="1" lang="ja-JP" altLang="en-US"/>
          </a:p>
        </p:txBody>
      </p:sp>
      <p:sp>
        <p:nvSpPr>
          <p:cNvPr id="5" name="正方形/長方形 4">
            <a:extLst>
              <a:ext uri="{FF2B5EF4-FFF2-40B4-BE49-F238E27FC236}">
                <a16:creationId xmlns:a16="http://schemas.microsoft.com/office/drawing/2014/main" id="{30F7172C-685B-70F4-33AD-7827177431C3}"/>
              </a:ext>
            </a:extLst>
          </p:cNvPr>
          <p:cNvSpPr/>
          <p:nvPr/>
        </p:nvSpPr>
        <p:spPr>
          <a:xfrm>
            <a:off x="180315" y="3424237"/>
            <a:ext cx="2200935" cy="3152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eaLnBrk="0" fontAlgn="base" hangingPunct="0">
              <a:spcBef>
                <a:spcPts val="430"/>
              </a:spcBef>
            </a:pPr>
            <a:r>
              <a:rPr lang="ja-JP" altLang="ja-JP" sz="1800" kern="120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○初任者研修：</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・地域を基盤としたソーシャルワーカーとしての価値の獲得</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・基本相談支援を基盤とした計画相談支援を実施できる知識と技術の獲得</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35B901B0-9813-E1FE-8038-4C88F3FD55BD}"/>
              </a:ext>
            </a:extLst>
          </p:cNvPr>
          <p:cNvSpPr/>
          <p:nvPr/>
        </p:nvSpPr>
        <p:spPr>
          <a:xfrm>
            <a:off x="3009900" y="2085973"/>
            <a:ext cx="2200935" cy="449103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○現任研修：</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・地域を基盤としたソーシャルワーカーとしての価値の再確認→相談支援</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・個を地域で支える援助を実施できる知識と技術の獲得→チームアプローチ</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・個を支える地域をつくる知識と技術の獲得→コミュニティワーク</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DFF8D320-3470-9061-9481-8E309368FA83}"/>
              </a:ext>
            </a:extLst>
          </p:cNvPr>
          <p:cNvSpPr/>
          <p:nvPr/>
        </p:nvSpPr>
        <p:spPr>
          <a:xfrm>
            <a:off x="6091236" y="365127"/>
            <a:ext cx="2924175" cy="597852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○主任研修：</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・地域を基盤としたソーシャルワーカーとしての価値を説明できる</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・チームアプローチを指導できる</a:t>
            </a:r>
            <a:r>
              <a:rPr lang="ja-JP" altLang="en-US"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（人材育成）</a:t>
            </a: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技術の獲得</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eaLnBrk="0" fontAlgn="base" hangingPunct="0">
              <a:spcBef>
                <a:spcPts val="430"/>
              </a:spcBef>
            </a:pP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・コミュニティワークを指導できる</a:t>
            </a:r>
            <a:r>
              <a:rPr lang="ja-JP" altLang="en-US"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（人材育成）</a:t>
            </a:r>
            <a:r>
              <a:rPr lang="ja-JP"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rPr>
              <a:t>技術の獲得</a:t>
            </a:r>
            <a:endParaRPr lang="en-US" altLang="ja-JP" sz="1800" kern="1200" dirty="0">
              <a:solidFill>
                <a:srgbClr val="000000"/>
              </a:solidFill>
              <a:effectLst/>
              <a:latin typeface="游明朝" panose="02020400000000000000" pitchFamily="18" charset="-128"/>
              <a:ea typeface="ＭＳ Ｐ明朝" panose="02020600040205080304" pitchFamily="18" charset="-128"/>
              <a:cs typeface="ＭＳ Ｐ明朝" panose="02020600040205080304" pitchFamily="18" charset="-128"/>
            </a:endParaRPr>
          </a:p>
          <a:p>
            <a:pPr algn="l" eaLnBrk="0" fontAlgn="base" hangingPunct="0">
              <a:spcBef>
                <a:spcPts val="430"/>
              </a:spcBef>
            </a:pPr>
            <a:endParaRPr lang="en-US" altLang="ja-JP" sz="1600" dirty="0">
              <a:solidFill>
                <a:srgbClr val="000000"/>
              </a:solidFill>
              <a:latin typeface="游明朝" panose="02020400000000000000" pitchFamily="18" charset="-128"/>
              <a:ea typeface="ＭＳ Ｐ明朝" panose="02020600040205080304" pitchFamily="18" charset="-128"/>
              <a:cs typeface="Times New Roman" panose="02020603050405020304" pitchFamily="18" charset="0"/>
            </a:endParaRPr>
          </a:p>
          <a:p>
            <a:pPr marL="0" indent="0">
              <a:lnSpc>
                <a:spcPct val="110000"/>
              </a:lnSpc>
              <a:buNone/>
            </a:pPr>
            <a:r>
              <a:rPr lang="ja-JP" altLang="ja-JP" sz="1600" dirty="0">
                <a:solidFill>
                  <a:srgbClr val="FF0000"/>
                </a:solidFill>
                <a:latin typeface="+mn-ea"/>
              </a:rPr>
              <a:t>○主任相談支援専門員創設の経緯</a:t>
            </a:r>
          </a:p>
          <a:p>
            <a:pPr marL="0" indent="0">
              <a:lnSpc>
                <a:spcPct val="110000"/>
              </a:lnSpc>
              <a:buNone/>
            </a:pPr>
            <a:r>
              <a:rPr lang="ja-JP" altLang="ja-JP" sz="1600" dirty="0">
                <a:solidFill>
                  <a:srgbClr val="FF0000"/>
                </a:solidFill>
                <a:latin typeface="+mn-ea"/>
              </a:rPr>
              <a:t>○報酬加算と地域から求められる役割や責務</a:t>
            </a:r>
          </a:p>
          <a:p>
            <a:pPr marL="0" indent="0">
              <a:lnSpc>
                <a:spcPct val="110000"/>
              </a:lnSpc>
              <a:buNone/>
            </a:pPr>
            <a:r>
              <a:rPr lang="ja-JP" altLang="ja-JP" sz="1600" dirty="0">
                <a:solidFill>
                  <a:srgbClr val="FF0000"/>
                </a:solidFill>
                <a:latin typeface="+mn-ea"/>
              </a:rPr>
              <a:t>○主任相談支援専門員に求められる</a:t>
            </a:r>
            <a:r>
              <a:rPr lang="ja-JP" altLang="en-US" sz="1600" dirty="0">
                <a:solidFill>
                  <a:srgbClr val="FF0000"/>
                </a:solidFill>
                <a:latin typeface="+mn-ea"/>
              </a:rPr>
              <a:t>知識や技術</a:t>
            </a:r>
            <a:r>
              <a:rPr lang="ja-JP" altLang="ja-JP" sz="1600" dirty="0">
                <a:solidFill>
                  <a:srgbClr val="FF0000"/>
                </a:solidFill>
                <a:latin typeface="+mn-ea"/>
              </a:rPr>
              <a:t>（人材育成</a:t>
            </a:r>
            <a:r>
              <a:rPr lang="ja-JP" altLang="en-US" sz="1600" dirty="0">
                <a:solidFill>
                  <a:srgbClr val="FF0000"/>
                </a:solidFill>
                <a:latin typeface="+mn-ea"/>
              </a:rPr>
              <a:t>、地域づくり、</a:t>
            </a:r>
            <a:r>
              <a:rPr lang="ja-JP" altLang="ja-JP" sz="1600" dirty="0">
                <a:solidFill>
                  <a:srgbClr val="FF0000"/>
                </a:solidFill>
                <a:latin typeface="+mn-ea"/>
              </a:rPr>
              <a:t>権利擁護など</a:t>
            </a:r>
            <a:r>
              <a:rPr lang="ja-JP" altLang="en-US" sz="1600" dirty="0">
                <a:solidFill>
                  <a:srgbClr val="FF0000"/>
                </a:solidFill>
                <a:latin typeface="+mn-ea"/>
              </a:rPr>
              <a:t>、</a:t>
            </a:r>
            <a:r>
              <a:rPr lang="en-US" altLang="ja-JP" sz="1600" dirty="0">
                <a:solidFill>
                  <a:srgbClr val="FF0000"/>
                </a:solidFill>
                <a:latin typeface="+mn-ea"/>
              </a:rPr>
              <a:t>SV</a:t>
            </a:r>
            <a:r>
              <a:rPr lang="ja-JP" altLang="en-US" sz="1600" dirty="0">
                <a:solidFill>
                  <a:srgbClr val="FF0000"/>
                </a:solidFill>
                <a:latin typeface="+mn-ea"/>
              </a:rPr>
              <a:t>、協議会運営、メンター</a:t>
            </a:r>
            <a:r>
              <a:rPr lang="ja-JP" altLang="ja-JP" sz="1600" dirty="0">
                <a:solidFill>
                  <a:srgbClr val="FF0000"/>
                </a:solidFill>
                <a:latin typeface="+mn-ea"/>
              </a:rPr>
              <a:t>）</a:t>
            </a:r>
          </a:p>
          <a:p>
            <a:pPr marL="0" indent="0">
              <a:lnSpc>
                <a:spcPct val="110000"/>
              </a:lnSpc>
              <a:buNone/>
            </a:pPr>
            <a:r>
              <a:rPr lang="ja-JP" altLang="ja-JP" sz="1600" dirty="0">
                <a:solidFill>
                  <a:srgbClr val="FF0000"/>
                </a:solidFill>
                <a:latin typeface="+mn-ea"/>
              </a:rPr>
              <a:t>○運営管理</a:t>
            </a:r>
            <a:endParaRPr lang="en-US" altLang="ja-JP" sz="1600" dirty="0">
              <a:solidFill>
                <a:srgbClr val="FF0000"/>
              </a:solidFill>
              <a:latin typeface="+mn-ea"/>
            </a:endParaRPr>
          </a:p>
          <a:p>
            <a:pPr marL="0" indent="0">
              <a:lnSpc>
                <a:spcPct val="110000"/>
              </a:lnSpc>
              <a:buNone/>
            </a:pPr>
            <a:endParaRPr lang="ja-JP" altLang="ja-JP" sz="1400" dirty="0">
              <a:solidFill>
                <a:srgbClr val="FF0000"/>
              </a:solidFill>
              <a:latin typeface="+mn-ea"/>
            </a:endParaRPr>
          </a:p>
          <a:p>
            <a:pPr algn="l" eaLnBrk="0" fontAlgn="base" hangingPunct="0">
              <a:spcBef>
                <a:spcPts val="430"/>
              </a:spcBef>
            </a:pP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85493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668B36-2591-48E9-9251-03CA98E159C9}"/>
              </a:ext>
            </a:extLst>
          </p:cNvPr>
          <p:cNvSpPr>
            <a:spLocks noGrp="1"/>
          </p:cNvSpPr>
          <p:nvPr>
            <p:ph type="ctrTitle"/>
          </p:nvPr>
        </p:nvSpPr>
        <p:spPr>
          <a:xfrm>
            <a:off x="419100" y="2055813"/>
            <a:ext cx="8305800" cy="2387600"/>
          </a:xfrm>
        </p:spPr>
        <p:txBody>
          <a:bodyPr>
            <a:normAutofit fontScale="90000"/>
          </a:bodyPr>
          <a:lstStyle/>
          <a:p>
            <a:br>
              <a:rPr kumimoji="1" lang="en-US" altLang="ja-JP" dirty="0">
                <a:latin typeface="BIZ UDP明朝 Medium" panose="02020500000000000000" pitchFamily="18" charset="-128"/>
                <a:ea typeface="BIZ UDP明朝 Medium" panose="02020500000000000000" pitchFamily="18" charset="-128"/>
              </a:rPr>
            </a:br>
            <a:r>
              <a:rPr kumimoji="1" lang="ja-JP" altLang="en-US" dirty="0">
                <a:latin typeface="BIZ UDP明朝 Medium" panose="02020500000000000000" pitchFamily="18" charset="-128"/>
                <a:ea typeface="BIZ UDP明朝 Medium" panose="02020500000000000000" pitchFamily="18" charset="-128"/>
              </a:rPr>
              <a:t>都道府県の</a:t>
            </a:r>
            <a:br>
              <a:rPr kumimoji="1" lang="en-US" altLang="ja-JP" dirty="0">
                <a:latin typeface="BIZ UDP明朝 Medium" panose="02020500000000000000" pitchFamily="18" charset="-128"/>
                <a:ea typeface="BIZ UDP明朝 Medium" panose="02020500000000000000" pitchFamily="18" charset="-128"/>
              </a:rPr>
            </a:br>
            <a:r>
              <a:rPr lang="ja-JP" altLang="en-US" dirty="0">
                <a:latin typeface="BIZ UDP明朝 Medium" panose="02020500000000000000" pitchFamily="18" charset="-128"/>
                <a:ea typeface="BIZ UDP明朝 Medium" panose="02020500000000000000" pitchFamily="18" charset="-128"/>
              </a:rPr>
              <a:t>相談支援従事者</a:t>
            </a:r>
            <a:r>
              <a:rPr kumimoji="1" lang="ja-JP" altLang="en-US" dirty="0">
                <a:latin typeface="BIZ UDP明朝 Medium" panose="02020500000000000000" pitchFamily="18" charset="-128"/>
                <a:ea typeface="BIZ UDP明朝 Medium" panose="02020500000000000000" pitchFamily="18" charset="-128"/>
              </a:rPr>
              <a:t>研修の</a:t>
            </a:r>
            <a:br>
              <a:rPr kumimoji="1" lang="en-US" altLang="ja-JP" dirty="0">
                <a:latin typeface="BIZ UDP明朝 Medium" panose="02020500000000000000" pitchFamily="18" charset="-128"/>
                <a:ea typeface="BIZ UDP明朝 Medium" panose="02020500000000000000" pitchFamily="18" charset="-128"/>
              </a:rPr>
            </a:br>
            <a:r>
              <a:rPr lang="ja-JP" altLang="en-US" dirty="0">
                <a:latin typeface="BIZ UDP明朝 Medium" panose="02020500000000000000" pitchFamily="18" charset="-128"/>
                <a:ea typeface="BIZ UDP明朝 Medium" panose="02020500000000000000" pitchFamily="18" charset="-128"/>
              </a:rPr>
              <a:t>準備について、振り返りながら一緒に考えてみましょう</a:t>
            </a:r>
            <a:r>
              <a:rPr kumimoji="1" lang="ja-JP" altLang="en-US" dirty="0">
                <a:latin typeface="BIZ UDP明朝 Medium" panose="02020500000000000000" pitchFamily="18" charset="-128"/>
                <a:ea typeface="BIZ UDP明朝 Medium" panose="02020500000000000000" pitchFamily="18" charset="-128"/>
              </a:rPr>
              <a:t>。</a:t>
            </a:r>
          </a:p>
        </p:txBody>
      </p:sp>
      <p:sp>
        <p:nvSpPr>
          <p:cNvPr id="4" name="スライド番号プレースホルダー 3">
            <a:extLst>
              <a:ext uri="{FF2B5EF4-FFF2-40B4-BE49-F238E27FC236}">
                <a16:creationId xmlns:a16="http://schemas.microsoft.com/office/drawing/2014/main" id="{8D439AFC-C395-4FDD-852B-ABA8A86D5251}"/>
              </a:ext>
            </a:extLst>
          </p:cNvPr>
          <p:cNvSpPr>
            <a:spLocks noGrp="1"/>
          </p:cNvSpPr>
          <p:nvPr>
            <p:ph type="sldNum" sz="quarter" idx="12"/>
          </p:nvPr>
        </p:nvSpPr>
        <p:spPr/>
        <p:txBody>
          <a:bodyPr/>
          <a:lstStyle/>
          <a:p>
            <a:fld id="{2ADEAB0B-3364-414D-832E-F3CDA843F507}" type="slidenum">
              <a:rPr kumimoji="1" lang="ja-JP" altLang="en-US" smtClean="0"/>
              <a:t>35</a:t>
            </a:fld>
            <a:endParaRPr kumimoji="1" lang="ja-JP" altLang="en-US"/>
          </a:p>
        </p:txBody>
      </p:sp>
    </p:spTree>
    <p:extLst>
      <p:ext uri="{BB962C8B-B14F-4D97-AF65-F5344CB8AC3E}">
        <p14:creationId xmlns:p14="http://schemas.microsoft.com/office/powerpoint/2010/main" val="1707810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1FC136-F4D0-954E-DDDA-E8C732699B61}"/>
              </a:ext>
            </a:extLst>
          </p:cNvPr>
          <p:cNvSpPr>
            <a:spLocks noGrp="1"/>
          </p:cNvSpPr>
          <p:nvPr>
            <p:ph type="title"/>
          </p:nvPr>
        </p:nvSpPr>
        <p:spPr>
          <a:xfrm>
            <a:off x="628650" y="365126"/>
            <a:ext cx="7886700" cy="558799"/>
          </a:xfrm>
        </p:spPr>
        <p:txBody>
          <a:bodyPr>
            <a:normAutofit fontScale="90000"/>
          </a:bodyPr>
          <a:lstStyle/>
          <a:p>
            <a:pPr algn="ctr"/>
            <a:r>
              <a:rPr kumimoji="1" lang="ja-JP" altLang="en-US" dirty="0">
                <a:latin typeface="BIZ UDPゴシック" panose="020B0400000000000000" pitchFamily="50" charset="-128"/>
                <a:ea typeface="BIZ UDPゴシック" panose="020B0400000000000000" pitchFamily="50" charset="-128"/>
              </a:rPr>
              <a:t>都道府県研修の準備</a:t>
            </a:r>
          </a:p>
        </p:txBody>
      </p:sp>
      <p:sp>
        <p:nvSpPr>
          <p:cNvPr id="3" name="コンテンツ プレースホルダー 2">
            <a:extLst>
              <a:ext uri="{FF2B5EF4-FFF2-40B4-BE49-F238E27FC236}">
                <a16:creationId xmlns:a16="http://schemas.microsoft.com/office/drawing/2014/main" id="{5D0F0FAB-B12E-5B0D-B59E-6A678C943319}"/>
              </a:ext>
            </a:extLst>
          </p:cNvPr>
          <p:cNvSpPr>
            <a:spLocks noGrp="1"/>
          </p:cNvSpPr>
          <p:nvPr>
            <p:ph idx="1"/>
          </p:nvPr>
        </p:nvSpPr>
        <p:spPr>
          <a:xfrm>
            <a:off x="523875" y="862013"/>
            <a:ext cx="8305800" cy="5676900"/>
          </a:xfrm>
        </p:spPr>
        <p:txBody>
          <a:bodyPr>
            <a:normAutofit fontScale="85000" lnSpcReduction="20000"/>
          </a:bodyPr>
          <a:lstStyle/>
          <a:p>
            <a:pPr marL="0" indent="0">
              <a:buNone/>
            </a:pP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１．都道府県内へ戻っての伝達（研修構造）</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研修事務局</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研修企画・運営者</a:t>
            </a:r>
            <a:r>
              <a:rPr lang="ja-JP" altLang="en-US" sz="2000" dirty="0">
                <a:latin typeface="BIZ UDPゴシック" panose="020B0400000000000000" pitchFamily="50" charset="-128"/>
                <a:ea typeface="BIZ UDPゴシック" panose="020B0400000000000000" pitchFamily="50" charset="-128"/>
              </a:rPr>
              <a:t>（相談支援専門員協会等）</a:t>
            </a:r>
            <a:endParaRPr lang="en-US" altLang="ja-JP" sz="2000"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都道府県人材育成ビジョン検討会（</a:t>
            </a:r>
            <a:r>
              <a:rPr lang="ja-JP" altLang="en-US" sz="2000" dirty="0">
                <a:latin typeface="BIZ UDPゴシック" panose="020B0400000000000000" pitchFamily="50" charset="-128"/>
                <a:ea typeface="BIZ UDPゴシック" panose="020B0400000000000000" pitchFamily="50" charset="-128"/>
              </a:rPr>
              <a:t>人材育成部会）</a:t>
            </a:r>
            <a:endParaRPr lang="en-US" altLang="ja-JP" sz="2000" dirty="0">
              <a:latin typeface="BIZ UDPゴシック" panose="020B0400000000000000" pitchFamily="50" charset="-128"/>
              <a:ea typeface="BIZ UDPゴシック" panose="020B0400000000000000" pitchFamily="50" charset="-128"/>
            </a:endParaRPr>
          </a:p>
          <a:p>
            <a:pPr marL="0" indent="0">
              <a:buNone/>
            </a:pPr>
            <a:r>
              <a:rPr lang="ja-JP" altLang="en-US" sz="20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都道府県内市町村・基幹相談支援センター</a:t>
            </a:r>
            <a:endParaRPr lang="en-US" altLang="ja-JP" dirty="0">
              <a:latin typeface="BIZ UDPゴシック" panose="020B0400000000000000" pitchFamily="50" charset="-128"/>
              <a:ea typeface="BIZ UDPゴシック" panose="020B0400000000000000" pitchFamily="50" charset="-128"/>
            </a:endParaRPr>
          </a:p>
          <a:p>
            <a:pPr marL="0" indent="0">
              <a:buNone/>
            </a:pP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２．研修実施者との協議と養成（事前研修）</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研修統括</a:t>
            </a:r>
            <a:r>
              <a:rPr lang="en-US" altLang="ja-JP" sz="2200" dirty="0">
                <a:latin typeface="BIZ UDPゴシック" panose="020B0400000000000000" pitchFamily="50" charset="-128"/>
                <a:ea typeface="BIZ UDPゴシック" panose="020B0400000000000000" pitchFamily="50" charset="-128"/>
              </a:rPr>
              <a:t>【</a:t>
            </a:r>
            <a:r>
              <a:rPr lang="ja-JP" altLang="en-US" sz="2200" dirty="0">
                <a:latin typeface="BIZ UDPゴシック" panose="020B0400000000000000" pitchFamily="50" charset="-128"/>
                <a:ea typeface="BIZ UDPゴシック" panose="020B0400000000000000" pitchFamily="50" charset="-128"/>
              </a:rPr>
              <a:t>初任者・現任・主任研修全体の構造と流れ全て</a:t>
            </a:r>
            <a:r>
              <a:rPr lang="en-US" altLang="ja-JP" sz="2200" dirty="0">
                <a:latin typeface="BIZ UDPゴシック" panose="020B0400000000000000" pitchFamily="50" charset="-128"/>
                <a:ea typeface="BIZ UDPゴシック" panose="020B0400000000000000" pitchFamily="50" charset="-128"/>
              </a:rPr>
              <a:t>】</a:t>
            </a:r>
          </a:p>
          <a:p>
            <a:pPr marL="0" indent="0">
              <a:buNone/>
            </a:pPr>
            <a:r>
              <a:rPr kumimoji="1" lang="ja-JP" altLang="en-US" dirty="0">
                <a:latin typeface="BIZ UDPゴシック" panose="020B0400000000000000" pitchFamily="50" charset="-128"/>
                <a:ea typeface="BIZ UDPゴシック" panose="020B0400000000000000" pitchFamily="50" charset="-128"/>
              </a:rPr>
              <a:t>　　演習講師</a:t>
            </a:r>
            <a:r>
              <a:rPr kumimoji="1" lang="ja-JP" altLang="en-US" sz="2200" dirty="0">
                <a:latin typeface="BIZ UDPゴシック" panose="020B0400000000000000" pitchFamily="50" charset="-128"/>
                <a:ea typeface="BIZ UDPゴシック" panose="020B0400000000000000" pitchFamily="50" charset="-128"/>
              </a:rPr>
              <a:t>（各演習の目的と構造）</a:t>
            </a:r>
            <a:endParaRPr kumimoji="1" lang="en-US" altLang="ja-JP" sz="2200"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実習担当者</a:t>
            </a:r>
            <a:r>
              <a:rPr lang="ja-JP" altLang="en-US" sz="2200" dirty="0">
                <a:latin typeface="BIZ UDPゴシック" panose="020B0400000000000000" pitchFamily="50" charset="-128"/>
                <a:ea typeface="BIZ UDPゴシック" panose="020B0400000000000000" pitchFamily="50" charset="-128"/>
              </a:rPr>
              <a:t>（実地教育指導者・市町村）</a:t>
            </a:r>
            <a:r>
              <a:rPr lang="en-US" altLang="ja-JP" sz="2200" dirty="0">
                <a:latin typeface="BIZ UDPゴシック" panose="020B0400000000000000" pitchFamily="50" charset="-128"/>
                <a:ea typeface="BIZ UDPゴシック" panose="020B0400000000000000" pitchFamily="50" charset="-128"/>
              </a:rPr>
              <a:t>【</a:t>
            </a:r>
            <a:r>
              <a:rPr lang="ja-JP" altLang="en-US" sz="2200" dirty="0">
                <a:latin typeface="BIZ UDPゴシック" panose="020B0400000000000000" pitchFamily="50" charset="-128"/>
                <a:ea typeface="BIZ UDPゴシック" panose="020B0400000000000000" pitchFamily="50" charset="-128"/>
              </a:rPr>
              <a:t>実習の内容と演習構造</a:t>
            </a:r>
            <a:r>
              <a:rPr lang="en-US" altLang="ja-JP" sz="2200" dirty="0">
                <a:latin typeface="BIZ UDPゴシック" panose="020B0400000000000000" pitchFamily="50" charset="-128"/>
                <a:ea typeface="BIZ UDPゴシック" panose="020B0400000000000000" pitchFamily="50" charset="-128"/>
              </a:rPr>
              <a:t>】</a:t>
            </a:r>
          </a:p>
          <a:p>
            <a:pPr marL="0" indent="0">
              <a:buNone/>
            </a:pPr>
            <a:r>
              <a:rPr lang="en-US" altLang="ja-JP" sz="2200" dirty="0">
                <a:latin typeface="BIZ UDPゴシック" panose="020B0400000000000000" pitchFamily="50" charset="-128"/>
                <a:ea typeface="BIZ UDPゴシック" panose="020B0400000000000000" pitchFamily="50" charset="-128"/>
              </a:rPr>
              <a:t>※</a:t>
            </a:r>
            <a:r>
              <a:rPr lang="ja-JP" altLang="en-US" sz="2200" dirty="0">
                <a:latin typeface="BIZ UDPゴシック" panose="020B0400000000000000" pitchFamily="50" charset="-128"/>
                <a:ea typeface="BIZ UDPゴシック" panose="020B0400000000000000" pitchFamily="50" charset="-128"/>
              </a:rPr>
              <a:t>伝達復命的なことだけではなく、①　実践事例による受講経験</a:t>
            </a:r>
            <a:endParaRPr lang="en-US" altLang="ja-JP" sz="2200" dirty="0">
              <a:latin typeface="BIZ UDPゴシック" panose="020B0400000000000000" pitchFamily="50" charset="-128"/>
              <a:ea typeface="BIZ UDPゴシック" panose="020B0400000000000000" pitchFamily="50" charset="-128"/>
            </a:endParaRPr>
          </a:p>
          <a:p>
            <a:pPr marL="0" indent="0">
              <a:buNone/>
            </a:pPr>
            <a:r>
              <a:rPr lang="ja-JP" altLang="en-US" sz="2200" dirty="0">
                <a:latin typeface="BIZ UDPゴシック" panose="020B0400000000000000" pitchFamily="50" charset="-128"/>
                <a:ea typeface="BIZ UDPゴシック" panose="020B0400000000000000" pitchFamily="50" charset="-128"/>
              </a:rPr>
              <a:t>　　　　　　　　　　　　　　　　　　　　　　　②　実習を想定したロールプレイ等</a:t>
            </a:r>
            <a:endParaRPr lang="en-US" altLang="ja-JP" sz="2200"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３</a:t>
            </a:r>
            <a:r>
              <a:rPr kumimoji="1" lang="ja-JP" altLang="en-US" dirty="0">
                <a:latin typeface="BIZ UDPゴシック" panose="020B0400000000000000" pitchFamily="50" charset="-128"/>
                <a:ea typeface="BIZ UDPゴシック" panose="020B0400000000000000" pitchFamily="50" charset="-128"/>
              </a:rPr>
              <a:t>．研修（実践）後の振り返りと次年度への検討</a:t>
            </a:r>
            <a:endParaRPr kumimoji="1"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sz="2200" dirty="0">
              <a:latin typeface="BIZ UDPゴシック" panose="020B0400000000000000" pitchFamily="50" charset="-128"/>
              <a:ea typeface="BIZ UDPゴシック" panose="020B0400000000000000" pitchFamily="50" charset="-128"/>
            </a:endParaRPr>
          </a:p>
          <a:p>
            <a:pPr marL="0" indent="0">
              <a:buNone/>
            </a:pPr>
            <a:endParaRPr kumimoji="1" lang="ja-JP" altLang="en-US" sz="22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F2E9287E-E3D2-8E34-75BB-F7A976FDA06F}"/>
              </a:ext>
            </a:extLst>
          </p:cNvPr>
          <p:cNvSpPr>
            <a:spLocks noGrp="1"/>
          </p:cNvSpPr>
          <p:nvPr>
            <p:ph type="sldNum" sz="quarter" idx="12"/>
          </p:nvPr>
        </p:nvSpPr>
        <p:spPr/>
        <p:txBody>
          <a:bodyPr/>
          <a:lstStyle/>
          <a:p>
            <a:fld id="{2ADEAB0B-3364-414D-832E-F3CDA843F507}" type="slidenum">
              <a:rPr kumimoji="1" lang="ja-JP" altLang="en-US" smtClean="0"/>
              <a:t>36</a:t>
            </a:fld>
            <a:endParaRPr kumimoji="1" lang="ja-JP" altLang="en-US"/>
          </a:p>
        </p:txBody>
      </p:sp>
    </p:spTree>
    <p:extLst>
      <p:ext uri="{BB962C8B-B14F-4D97-AF65-F5344CB8AC3E}">
        <p14:creationId xmlns:p14="http://schemas.microsoft.com/office/powerpoint/2010/main" val="3228789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7FB3BC-6CC1-4D62-A9D0-0E2845C3B723}"/>
              </a:ext>
            </a:extLst>
          </p:cNvPr>
          <p:cNvSpPr>
            <a:spLocks noGrp="1"/>
          </p:cNvSpPr>
          <p:nvPr>
            <p:ph type="title"/>
          </p:nvPr>
        </p:nvSpPr>
        <p:spPr>
          <a:xfrm>
            <a:off x="526279" y="172403"/>
            <a:ext cx="7886700" cy="3384677"/>
          </a:xfrm>
        </p:spPr>
        <p:txBody>
          <a:bodyPr>
            <a:normAutofit fontScale="90000"/>
          </a:bodyPr>
          <a:lstStyle/>
          <a:p>
            <a:r>
              <a:rPr kumimoji="1" lang="en-US" altLang="ja-JP" sz="2800" b="1" dirty="0">
                <a:latin typeface="+mn-ea"/>
                <a:ea typeface="+mn-ea"/>
              </a:rPr>
              <a:t>【</a:t>
            </a:r>
            <a:r>
              <a:rPr kumimoji="1" lang="ja-JP" altLang="en-US" sz="2800" b="1" dirty="0">
                <a:latin typeface="+mn-ea"/>
                <a:ea typeface="+mn-ea"/>
              </a:rPr>
              <a:t>モデル事例を使った、２日間演習のゴール設定</a:t>
            </a:r>
            <a:r>
              <a:rPr kumimoji="1" lang="en-US" altLang="ja-JP" sz="2800" b="1" dirty="0">
                <a:latin typeface="+mn-ea"/>
                <a:ea typeface="+mn-ea"/>
              </a:rPr>
              <a:t>】</a:t>
            </a:r>
            <a:br>
              <a:rPr kumimoji="1" lang="en-US" altLang="ja-JP" sz="2800" b="1" dirty="0">
                <a:latin typeface="+mn-ea"/>
                <a:ea typeface="+mn-ea"/>
              </a:rPr>
            </a:br>
            <a:r>
              <a:rPr kumimoji="1" lang="ja-JP" altLang="en-US" sz="2800" b="1" dirty="0">
                <a:latin typeface="+mn-ea"/>
                <a:ea typeface="+mn-ea"/>
              </a:rPr>
              <a:t>　</a:t>
            </a:r>
            <a:r>
              <a:rPr kumimoji="1" lang="ja-JP" altLang="en-US" sz="2800" b="1" dirty="0">
                <a:solidFill>
                  <a:srgbClr val="FF0000"/>
                </a:solidFill>
                <a:effectLst>
                  <a:outerShdw blurRad="38100" dist="38100" dir="2700000" algn="tl">
                    <a:srgbClr val="000000">
                      <a:alpha val="43137"/>
                    </a:srgbClr>
                  </a:outerShdw>
                </a:effectLst>
                <a:latin typeface="+mn-ea"/>
                <a:ea typeface="+mn-ea"/>
              </a:rPr>
              <a:t>演習は、演習統括と演習講師により展開する</a:t>
            </a:r>
            <a:br>
              <a:rPr kumimoji="1" lang="en-US" altLang="ja-JP" sz="2800" b="1" dirty="0">
                <a:latin typeface="+mn-ea"/>
                <a:ea typeface="+mn-ea"/>
              </a:rPr>
            </a:br>
            <a:r>
              <a:rPr kumimoji="1" lang="ja-JP" altLang="en-US" sz="2800" b="1" dirty="0">
                <a:latin typeface="+mn-ea"/>
                <a:ea typeface="+mn-ea"/>
              </a:rPr>
              <a:t>　演習２日</a:t>
            </a:r>
            <a:r>
              <a:rPr lang="ja-JP" altLang="en-US" sz="2800" b="1" dirty="0">
                <a:latin typeface="+mn-ea"/>
                <a:ea typeface="+mn-ea"/>
              </a:rPr>
              <a:t>：</a:t>
            </a:r>
            <a:r>
              <a:rPr kumimoji="1" lang="ja-JP" altLang="en-US" sz="2800" b="1" dirty="0">
                <a:latin typeface="+mn-ea"/>
                <a:ea typeface="+mn-ea"/>
              </a:rPr>
              <a:t>受講生が、地域に戻り、集めた情報からアセスメントし、ニーズを導きだす。（</a:t>
            </a:r>
            <a:r>
              <a:rPr lang="ja-JP" altLang="en-US" sz="2800" b="1" dirty="0">
                <a:latin typeface="+mn-ea"/>
                <a:ea typeface="+mn-ea"/>
              </a:rPr>
              <a:t>３</a:t>
            </a:r>
            <a:r>
              <a:rPr kumimoji="1" lang="ja-JP" altLang="en-US" sz="2800" b="1" dirty="0">
                <a:latin typeface="+mn-ea"/>
                <a:ea typeface="+mn-ea"/>
              </a:rPr>
              <a:t>日目）　</a:t>
            </a:r>
            <a:br>
              <a:rPr kumimoji="1" lang="en-US" altLang="ja-JP" sz="2800" b="1" dirty="0">
                <a:latin typeface="+mn-ea"/>
                <a:ea typeface="+mn-ea"/>
              </a:rPr>
            </a:br>
            <a:br>
              <a:rPr kumimoji="1" lang="en-US" altLang="ja-JP" sz="2800" b="1" dirty="0">
                <a:latin typeface="+mn-ea"/>
                <a:ea typeface="+mn-ea"/>
              </a:rPr>
            </a:br>
            <a:r>
              <a:rPr kumimoji="1" lang="ja-JP" altLang="en-US" sz="2800" b="1" dirty="0">
                <a:latin typeface="+mn-ea"/>
                <a:ea typeface="+mn-ea"/>
              </a:rPr>
              <a:t>　サービス等利用計画（案）の作成が</a:t>
            </a:r>
            <a:r>
              <a:rPr lang="ja-JP" altLang="en-US" sz="2800" b="1" dirty="0">
                <a:latin typeface="+mn-ea"/>
                <a:ea typeface="+mn-ea"/>
              </a:rPr>
              <a:t>でき</a:t>
            </a:r>
            <a:r>
              <a:rPr kumimoji="1" lang="ja-JP" altLang="en-US" sz="2800" b="1" dirty="0">
                <a:latin typeface="+mn-ea"/>
                <a:ea typeface="+mn-ea"/>
              </a:rPr>
              <a:t>（</a:t>
            </a:r>
            <a:r>
              <a:rPr lang="ja-JP" altLang="en-US" sz="2800" b="1" dirty="0">
                <a:latin typeface="+mn-ea"/>
                <a:ea typeface="+mn-ea"/>
              </a:rPr>
              <a:t>４</a:t>
            </a:r>
            <a:r>
              <a:rPr kumimoji="1" lang="ja-JP" altLang="en-US" sz="2800" b="1" dirty="0">
                <a:latin typeface="+mn-ea"/>
                <a:ea typeface="+mn-ea"/>
              </a:rPr>
              <a:t>日目）、サービスの利用調整やサービス担当者会議を開催し、モニタリング・終結の一連の流れが理解され、実践できるよう受講者へのフォローにより、取りこぼしさない研修とする。</a:t>
            </a:r>
          </a:p>
        </p:txBody>
      </p:sp>
      <p:sp>
        <p:nvSpPr>
          <p:cNvPr id="4" name="スライド番号プレースホルダー 3">
            <a:extLst>
              <a:ext uri="{FF2B5EF4-FFF2-40B4-BE49-F238E27FC236}">
                <a16:creationId xmlns:a16="http://schemas.microsoft.com/office/drawing/2014/main" id="{BDC6BB17-106D-4996-9224-BA1FAFB58F16}"/>
              </a:ext>
            </a:extLst>
          </p:cNvPr>
          <p:cNvSpPr>
            <a:spLocks noGrp="1"/>
          </p:cNvSpPr>
          <p:nvPr>
            <p:ph type="sldNum" sz="quarter" idx="12"/>
          </p:nvPr>
        </p:nvSpPr>
        <p:spPr/>
        <p:txBody>
          <a:bodyPr/>
          <a:lstStyle/>
          <a:p>
            <a:fld id="{2ADEAB0B-3364-414D-832E-F3CDA843F507}" type="slidenum">
              <a:rPr kumimoji="1" lang="ja-JP" altLang="en-US" smtClean="0"/>
              <a:t>37</a:t>
            </a:fld>
            <a:endParaRPr kumimoji="1" lang="ja-JP" altLang="en-US"/>
          </a:p>
        </p:txBody>
      </p:sp>
      <p:pic>
        <p:nvPicPr>
          <p:cNvPr id="6" name="図 5">
            <a:extLst>
              <a:ext uri="{FF2B5EF4-FFF2-40B4-BE49-F238E27FC236}">
                <a16:creationId xmlns:a16="http://schemas.microsoft.com/office/drawing/2014/main" id="{9A5D6B62-501E-48D8-ACAA-4C71D24832D3}"/>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047011" y="3134904"/>
            <a:ext cx="1872641" cy="3648373"/>
          </a:xfrm>
          <a:prstGeom prst="rect">
            <a:avLst/>
          </a:prstGeom>
        </p:spPr>
      </p:pic>
      <p:pic>
        <p:nvPicPr>
          <p:cNvPr id="8" name="図 7">
            <a:extLst>
              <a:ext uri="{FF2B5EF4-FFF2-40B4-BE49-F238E27FC236}">
                <a16:creationId xmlns:a16="http://schemas.microsoft.com/office/drawing/2014/main" id="{A5F2EFE3-FD18-4A51-AD5F-ED1CE39C808E}"/>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1023484" y="3491707"/>
            <a:ext cx="3571874" cy="1583531"/>
          </a:xfrm>
          <a:prstGeom prst="rect">
            <a:avLst/>
          </a:prstGeom>
        </p:spPr>
      </p:pic>
      <p:pic>
        <p:nvPicPr>
          <p:cNvPr id="10" name="図 9">
            <a:extLst>
              <a:ext uri="{FF2B5EF4-FFF2-40B4-BE49-F238E27FC236}">
                <a16:creationId xmlns:a16="http://schemas.microsoft.com/office/drawing/2014/main" id="{A00DD83E-DC24-4E72-A5D8-06EF55DF2BC6}"/>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2028631" y="4694530"/>
            <a:ext cx="1404937" cy="1880413"/>
          </a:xfrm>
          <a:prstGeom prst="rect">
            <a:avLst/>
          </a:prstGeom>
        </p:spPr>
      </p:pic>
      <p:pic>
        <p:nvPicPr>
          <p:cNvPr id="11" name="図 10">
            <a:extLst>
              <a:ext uri="{FF2B5EF4-FFF2-40B4-BE49-F238E27FC236}">
                <a16:creationId xmlns:a16="http://schemas.microsoft.com/office/drawing/2014/main" id="{6F355BA8-78D1-4CB4-943C-E294F6B43F32}"/>
              </a:ext>
            </a:extLst>
          </p:cNvPr>
          <p:cNvPicPr>
            <a:picLocks noChangeAspect="1"/>
          </p:cNvPicPr>
          <p:nvPr/>
        </p:nvPicPr>
        <p:blipFill>
          <a:blip r:embed="rId9"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7241284" y="4577063"/>
            <a:ext cx="1673908" cy="742099"/>
          </a:xfrm>
          <a:prstGeom prst="rect">
            <a:avLst/>
          </a:prstGeom>
        </p:spPr>
      </p:pic>
      <p:pic>
        <p:nvPicPr>
          <p:cNvPr id="12" name="図 11">
            <a:extLst>
              <a:ext uri="{FF2B5EF4-FFF2-40B4-BE49-F238E27FC236}">
                <a16:creationId xmlns:a16="http://schemas.microsoft.com/office/drawing/2014/main" id="{2F4440BC-1D8C-4EFE-A283-75D091007491}"/>
              </a:ext>
            </a:extLst>
          </p:cNvPr>
          <p:cNvPicPr>
            <a:picLocks noChangeAspect="1"/>
          </p:cNvPicPr>
          <p:nvPr/>
        </p:nvPicPr>
        <p:blipFill>
          <a:blip r:embed="rId10"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7440017" y="3167942"/>
            <a:ext cx="1177704" cy="522115"/>
          </a:xfrm>
          <a:prstGeom prst="rect">
            <a:avLst/>
          </a:prstGeom>
        </p:spPr>
      </p:pic>
      <p:pic>
        <p:nvPicPr>
          <p:cNvPr id="14" name="図 13">
            <a:extLst>
              <a:ext uri="{FF2B5EF4-FFF2-40B4-BE49-F238E27FC236}">
                <a16:creationId xmlns:a16="http://schemas.microsoft.com/office/drawing/2014/main" id="{FA83F71C-A899-42BB-9854-4A1DEBAF31D7}"/>
              </a:ext>
            </a:extLst>
          </p:cNvPr>
          <p:cNvPicPr>
            <a:picLocks noChangeAspect="1"/>
          </p:cNvPicPr>
          <p:nvPr/>
        </p:nvPicPr>
        <p: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7904472" y="5182133"/>
            <a:ext cx="461964" cy="905209"/>
          </a:xfrm>
          <a:prstGeom prst="rect">
            <a:avLst/>
          </a:prstGeom>
        </p:spPr>
      </p:pic>
      <p:pic>
        <p:nvPicPr>
          <p:cNvPr id="16" name="図 15">
            <a:extLst>
              <a:ext uri="{FF2B5EF4-FFF2-40B4-BE49-F238E27FC236}">
                <a16:creationId xmlns:a16="http://schemas.microsoft.com/office/drawing/2014/main" id="{71547DE9-6DC9-4A44-923C-714EF3C658BF}"/>
              </a:ext>
            </a:extLst>
          </p:cNvPr>
          <p:cNvPicPr>
            <a:picLocks noChangeAspect="1"/>
          </p:cNvPicPr>
          <p:nvPr/>
        </p:nvPicPr>
        <p:blipFill>
          <a:blip r:embed="rId13" cstate="print">
            <a:extLst>
              <a:ext uri="{28A0092B-C50C-407E-A947-70E740481C1C}">
                <a14:useLocalDpi xmlns:a14="http://schemas.microsoft.com/office/drawing/2010/main" val="0"/>
              </a:ext>
              <a:ext uri="{837473B0-CC2E-450A-ABE3-18F120FF3D39}">
                <a1611:picAttrSrcUrl xmlns:a1611="http://schemas.microsoft.com/office/drawing/2016/11/main" r:id="rId14"/>
              </a:ext>
            </a:extLst>
          </a:blip>
          <a:stretch>
            <a:fillRect/>
          </a:stretch>
        </p:blipFill>
        <p:spPr>
          <a:xfrm>
            <a:off x="7835348" y="3623757"/>
            <a:ext cx="387042" cy="670617"/>
          </a:xfrm>
          <a:prstGeom prst="rect">
            <a:avLst/>
          </a:prstGeom>
        </p:spPr>
      </p:pic>
      <p:sp>
        <p:nvSpPr>
          <p:cNvPr id="17" name="四角形: 角を丸くする 16">
            <a:extLst>
              <a:ext uri="{FF2B5EF4-FFF2-40B4-BE49-F238E27FC236}">
                <a16:creationId xmlns:a16="http://schemas.microsoft.com/office/drawing/2014/main" id="{5D6F2A96-ECED-4885-B8C1-4E822E4BFCDF}"/>
              </a:ext>
            </a:extLst>
          </p:cNvPr>
          <p:cNvSpPr/>
          <p:nvPr/>
        </p:nvSpPr>
        <p:spPr>
          <a:xfrm>
            <a:off x="6210301" y="4516438"/>
            <a:ext cx="247650" cy="665695"/>
          </a:xfrm>
          <a:prstGeom prst="roundRect">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統括</a:t>
            </a:r>
          </a:p>
        </p:txBody>
      </p:sp>
      <p:sp>
        <p:nvSpPr>
          <p:cNvPr id="18" name="四角形: 角を丸くする 17">
            <a:extLst>
              <a:ext uri="{FF2B5EF4-FFF2-40B4-BE49-F238E27FC236}">
                <a16:creationId xmlns:a16="http://schemas.microsoft.com/office/drawing/2014/main" id="{416C27B8-5D7D-4F41-B8ED-A0B5A20F7F81}"/>
              </a:ext>
            </a:extLst>
          </p:cNvPr>
          <p:cNvSpPr/>
          <p:nvPr/>
        </p:nvSpPr>
        <p:spPr>
          <a:xfrm>
            <a:off x="1730388" y="5331618"/>
            <a:ext cx="298243" cy="1207295"/>
          </a:xfrm>
          <a:prstGeom prst="roundRect">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演</a:t>
            </a:r>
            <a:endParaRPr kumimoji="1" lang="en-US" altLang="ja-JP" b="1" dirty="0"/>
          </a:p>
          <a:p>
            <a:pPr algn="ctr"/>
            <a:r>
              <a:rPr kumimoji="1" lang="ja-JP" altLang="en-US" b="1" dirty="0"/>
              <a:t>習</a:t>
            </a:r>
            <a:endParaRPr kumimoji="1" lang="en-US" altLang="ja-JP" b="1" dirty="0"/>
          </a:p>
          <a:p>
            <a:pPr algn="ctr"/>
            <a:r>
              <a:rPr kumimoji="1" lang="ja-JP" altLang="en-US" b="1" dirty="0"/>
              <a:t>講</a:t>
            </a:r>
            <a:endParaRPr kumimoji="1" lang="en-US" altLang="ja-JP" b="1" dirty="0"/>
          </a:p>
          <a:p>
            <a:pPr algn="ctr"/>
            <a:r>
              <a:rPr kumimoji="1" lang="ja-JP" altLang="en-US" b="1" dirty="0"/>
              <a:t>師</a:t>
            </a:r>
          </a:p>
        </p:txBody>
      </p:sp>
      <p:sp>
        <p:nvSpPr>
          <p:cNvPr id="19" name="楕円 18">
            <a:extLst>
              <a:ext uri="{FF2B5EF4-FFF2-40B4-BE49-F238E27FC236}">
                <a16:creationId xmlns:a16="http://schemas.microsoft.com/office/drawing/2014/main" id="{1B2DBEEA-6463-49E1-B430-242F6FA4751E}"/>
              </a:ext>
            </a:extLst>
          </p:cNvPr>
          <p:cNvSpPr/>
          <p:nvPr/>
        </p:nvSpPr>
        <p:spPr>
          <a:xfrm>
            <a:off x="342900" y="3429000"/>
            <a:ext cx="4648200" cy="3292476"/>
          </a:xfrm>
          <a:prstGeom prst="ellipse">
            <a:avLst/>
          </a:prstGeom>
          <a:noFill/>
          <a:ln w="762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8869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6F34E0-36CE-423D-960D-BCAB535F99D8}"/>
              </a:ext>
            </a:extLst>
          </p:cNvPr>
          <p:cNvSpPr>
            <a:spLocks noGrp="1"/>
          </p:cNvSpPr>
          <p:nvPr>
            <p:ph type="title"/>
          </p:nvPr>
        </p:nvSpPr>
        <p:spPr>
          <a:xfrm>
            <a:off x="628650" y="123825"/>
            <a:ext cx="7886700" cy="1118501"/>
          </a:xfrm>
          <a:solidFill>
            <a:schemeClr val="accent2">
              <a:lumMod val="60000"/>
              <a:lumOff val="40000"/>
            </a:schemeClr>
          </a:solidFill>
        </p:spPr>
        <p:txBody>
          <a:bodyPr>
            <a:normAutofit fontScale="90000"/>
          </a:bodyPr>
          <a:lstStyle/>
          <a:p>
            <a:pPr algn="ctr"/>
            <a:r>
              <a:rPr kumimoji="1" lang="ja-JP" altLang="en-US" b="1" dirty="0"/>
              <a:t>初任者研修</a:t>
            </a:r>
            <a:br>
              <a:rPr kumimoji="1" lang="en-US" altLang="ja-JP" b="1" dirty="0"/>
            </a:br>
            <a:r>
              <a:rPr kumimoji="1" lang="ja-JP" altLang="en-US" b="1" dirty="0"/>
              <a:t>実習（実践事例）　</a:t>
            </a:r>
            <a:r>
              <a:rPr lang="ja-JP" altLang="en-US" b="1" dirty="0"/>
              <a:t>１</a:t>
            </a:r>
            <a:r>
              <a:rPr kumimoji="1" lang="ja-JP" altLang="en-US" b="1" dirty="0"/>
              <a:t>回目</a:t>
            </a:r>
          </a:p>
        </p:txBody>
      </p:sp>
      <p:pic>
        <p:nvPicPr>
          <p:cNvPr id="5" name="コンテンツ プレースホルダー 4">
            <a:extLst>
              <a:ext uri="{FF2B5EF4-FFF2-40B4-BE49-F238E27FC236}">
                <a16:creationId xmlns:a16="http://schemas.microsoft.com/office/drawing/2014/main" id="{A143DCEC-DC2E-45D2-904D-19BD4050BB9C}"/>
              </a:ext>
            </a:extLst>
          </p:cNvPr>
          <p:cNvPicPr>
            <a:picLocks noGrp="1" noChangeAspect="1"/>
          </p:cNvPicPr>
          <p:nvPr>
            <p:ph idx="1"/>
          </p:nvPr>
        </p:nvPicPr>
        <p:blipFill>
          <a:blip r:embed="rId3"/>
          <a:stretch>
            <a:fillRect/>
          </a:stretch>
        </p:blipFill>
        <p:spPr>
          <a:xfrm>
            <a:off x="46959" y="1707173"/>
            <a:ext cx="4696491" cy="3141051"/>
          </a:xfrm>
          <a:prstGeom prst="rect">
            <a:avLst/>
          </a:prstGeom>
        </p:spPr>
      </p:pic>
      <p:sp>
        <p:nvSpPr>
          <p:cNvPr id="4" name="スライド番号プレースホルダー 3">
            <a:extLst>
              <a:ext uri="{FF2B5EF4-FFF2-40B4-BE49-F238E27FC236}">
                <a16:creationId xmlns:a16="http://schemas.microsoft.com/office/drawing/2014/main" id="{1EA02C6D-AD0F-402F-82B6-2D0D259C7B64}"/>
              </a:ext>
            </a:extLst>
          </p:cNvPr>
          <p:cNvSpPr>
            <a:spLocks noGrp="1"/>
          </p:cNvSpPr>
          <p:nvPr>
            <p:ph type="sldNum" sz="quarter" idx="12"/>
          </p:nvPr>
        </p:nvSpPr>
        <p:spPr/>
        <p:txBody>
          <a:bodyPr/>
          <a:lstStyle/>
          <a:p>
            <a:fld id="{2ADEAB0B-3364-414D-832E-F3CDA843F507}" type="slidenum">
              <a:rPr kumimoji="1" lang="ja-JP" altLang="en-US" smtClean="0"/>
              <a:t>38</a:t>
            </a:fld>
            <a:endParaRPr kumimoji="1" lang="ja-JP" altLang="en-US"/>
          </a:p>
        </p:txBody>
      </p:sp>
      <p:sp>
        <p:nvSpPr>
          <p:cNvPr id="7" name="テキスト ボックス 6">
            <a:extLst>
              <a:ext uri="{FF2B5EF4-FFF2-40B4-BE49-F238E27FC236}">
                <a16:creationId xmlns:a16="http://schemas.microsoft.com/office/drawing/2014/main" id="{D6F95F79-98E5-43D3-BAFD-82E829D25DA5}"/>
              </a:ext>
            </a:extLst>
          </p:cNvPr>
          <p:cNvSpPr txBox="1"/>
          <p:nvPr/>
        </p:nvSpPr>
        <p:spPr>
          <a:xfrm>
            <a:off x="109204" y="1389102"/>
            <a:ext cx="4572000" cy="369332"/>
          </a:xfrm>
          <a:prstGeom prst="rect">
            <a:avLst/>
          </a:prstGeom>
          <a:noFill/>
        </p:spPr>
        <p:txBody>
          <a:bodyPr wrap="square">
            <a:spAutoFit/>
          </a:bodyPr>
          <a:lstStyle/>
          <a:p>
            <a:r>
              <a:rPr lang="ja-JP" altLang="en-US" sz="1800" dirty="0">
                <a:latin typeface="Wingdings" panose="05000000000000000000" pitchFamily="2" charset="2"/>
              </a:rPr>
              <a:t>実習１　３日目で学んだ知識を実践</a:t>
            </a:r>
            <a:endParaRPr lang="ja-JP" altLang="en-US" dirty="0"/>
          </a:p>
        </p:txBody>
      </p:sp>
      <p:sp>
        <p:nvSpPr>
          <p:cNvPr id="8" name="矢印: 右 7">
            <a:extLst>
              <a:ext uri="{FF2B5EF4-FFF2-40B4-BE49-F238E27FC236}">
                <a16:creationId xmlns:a16="http://schemas.microsoft.com/office/drawing/2014/main" id="{867E19C1-3D9D-449A-9DA1-D849899FF805}"/>
              </a:ext>
            </a:extLst>
          </p:cNvPr>
          <p:cNvSpPr/>
          <p:nvPr/>
        </p:nvSpPr>
        <p:spPr>
          <a:xfrm>
            <a:off x="4860553" y="1389102"/>
            <a:ext cx="514350" cy="14178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90D5BFE5-910E-4951-8A23-A7BD2B3CE69E}"/>
              </a:ext>
            </a:extLst>
          </p:cNvPr>
          <p:cNvSpPr/>
          <p:nvPr/>
        </p:nvSpPr>
        <p:spPr>
          <a:xfrm>
            <a:off x="5605234" y="1758434"/>
            <a:ext cx="2910116" cy="9144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実践事例の概要</a:t>
            </a:r>
            <a:endParaRPr kumimoji="1" lang="en-US" altLang="ja-JP" dirty="0"/>
          </a:p>
          <a:p>
            <a:pPr algn="ctr"/>
            <a:r>
              <a:rPr kumimoji="1" lang="ja-JP" altLang="en-US" dirty="0"/>
              <a:t>アセスメント・見立て</a:t>
            </a:r>
            <a:endParaRPr kumimoji="1" lang="en-US" altLang="ja-JP" dirty="0"/>
          </a:p>
          <a:p>
            <a:pPr algn="ctr"/>
            <a:r>
              <a:rPr kumimoji="1" lang="ja-JP" altLang="en-US" dirty="0"/>
              <a:t>ニーズ整理</a:t>
            </a:r>
          </a:p>
        </p:txBody>
      </p:sp>
      <p:sp>
        <p:nvSpPr>
          <p:cNvPr id="10" name="四角形: 角を丸くする 9">
            <a:extLst>
              <a:ext uri="{FF2B5EF4-FFF2-40B4-BE49-F238E27FC236}">
                <a16:creationId xmlns:a16="http://schemas.microsoft.com/office/drawing/2014/main" id="{1660A560-07E6-4703-9495-DA23EC88BCBE}"/>
              </a:ext>
            </a:extLst>
          </p:cNvPr>
          <p:cNvSpPr/>
          <p:nvPr/>
        </p:nvSpPr>
        <p:spPr>
          <a:xfrm>
            <a:off x="5605234" y="1389102"/>
            <a:ext cx="2910116" cy="369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受講生自らが実践</a:t>
            </a:r>
          </a:p>
        </p:txBody>
      </p:sp>
      <p:sp>
        <p:nvSpPr>
          <p:cNvPr id="11" name="矢印: 下 10">
            <a:extLst>
              <a:ext uri="{FF2B5EF4-FFF2-40B4-BE49-F238E27FC236}">
                <a16:creationId xmlns:a16="http://schemas.microsoft.com/office/drawing/2014/main" id="{E346B56E-5B45-417C-8273-C3E88AB6D757}"/>
              </a:ext>
            </a:extLst>
          </p:cNvPr>
          <p:cNvSpPr/>
          <p:nvPr/>
        </p:nvSpPr>
        <p:spPr>
          <a:xfrm>
            <a:off x="6168742" y="2911947"/>
            <a:ext cx="1783099" cy="36512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7D040A3B-5105-4990-B99A-9A68CE59B5A9}"/>
              </a:ext>
            </a:extLst>
          </p:cNvPr>
          <p:cNvSpPr/>
          <p:nvPr/>
        </p:nvSpPr>
        <p:spPr>
          <a:xfrm>
            <a:off x="5910034" y="2588825"/>
            <a:ext cx="2910116" cy="36512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地域資源調査</a:t>
            </a:r>
          </a:p>
        </p:txBody>
      </p:sp>
      <p:sp>
        <p:nvSpPr>
          <p:cNvPr id="13" name="正方形/長方形 12">
            <a:extLst>
              <a:ext uri="{FF2B5EF4-FFF2-40B4-BE49-F238E27FC236}">
                <a16:creationId xmlns:a16="http://schemas.microsoft.com/office/drawing/2014/main" id="{5AE4E489-CAC8-49B4-876F-161BD0487F2B}"/>
              </a:ext>
            </a:extLst>
          </p:cNvPr>
          <p:cNvSpPr/>
          <p:nvPr/>
        </p:nvSpPr>
        <p:spPr>
          <a:xfrm>
            <a:off x="5605234" y="3823815"/>
            <a:ext cx="2910116" cy="70674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solidFill>
                  <a:schemeClr val="tx1"/>
                </a:solidFill>
              </a:rPr>
              <a:t>実践事例と</a:t>
            </a:r>
            <a:r>
              <a:rPr kumimoji="1" lang="ja-JP" altLang="en-US" u="sng" dirty="0">
                <a:solidFill>
                  <a:schemeClr val="tx1"/>
                </a:solidFill>
                <a:effectLst>
                  <a:outerShdw blurRad="38100" dist="38100" dir="2700000" algn="tl">
                    <a:srgbClr val="000000">
                      <a:alpha val="43137"/>
                    </a:srgbClr>
                  </a:outerShdw>
                </a:effectLst>
              </a:rPr>
              <a:t>地域</a:t>
            </a:r>
            <a:r>
              <a:rPr kumimoji="1" lang="ja-JP" altLang="en-US" b="1" u="sng" dirty="0">
                <a:solidFill>
                  <a:srgbClr val="FF0000"/>
                </a:solidFill>
                <a:effectLst>
                  <a:outerShdw blurRad="38100" dist="38100" dir="2700000" algn="tl">
                    <a:srgbClr val="000000">
                      <a:alpha val="43137"/>
                    </a:srgbClr>
                  </a:outerShdw>
                </a:effectLst>
              </a:rPr>
              <a:t>資源</a:t>
            </a:r>
            <a:r>
              <a:rPr kumimoji="1" lang="ja-JP" altLang="en-US" u="sng" dirty="0">
                <a:solidFill>
                  <a:schemeClr val="tx1"/>
                </a:solidFill>
                <a:effectLst>
                  <a:outerShdw blurRad="38100" dist="38100" dir="2700000" algn="tl">
                    <a:srgbClr val="000000">
                      <a:alpha val="43137"/>
                    </a:srgbClr>
                  </a:outerShdw>
                </a:effectLst>
              </a:rPr>
              <a:t>調査</a:t>
            </a:r>
            <a:r>
              <a:rPr kumimoji="1" lang="ja-JP" altLang="en-US" dirty="0">
                <a:solidFill>
                  <a:schemeClr val="tx1"/>
                </a:solidFill>
              </a:rPr>
              <a:t>課題の</a:t>
            </a:r>
            <a:r>
              <a:rPr kumimoji="1" lang="en-US" altLang="ja-JP" dirty="0">
                <a:solidFill>
                  <a:schemeClr val="tx1"/>
                </a:solidFill>
              </a:rPr>
              <a:t>SV</a:t>
            </a:r>
            <a:r>
              <a:rPr kumimoji="1" lang="ja-JP" altLang="en-US" dirty="0">
                <a:solidFill>
                  <a:schemeClr val="tx1"/>
                </a:solidFill>
              </a:rPr>
              <a:t>・疑問解決</a:t>
            </a:r>
          </a:p>
        </p:txBody>
      </p:sp>
      <p:sp>
        <p:nvSpPr>
          <p:cNvPr id="14" name="四角形: 角を丸くする 13">
            <a:extLst>
              <a:ext uri="{FF2B5EF4-FFF2-40B4-BE49-F238E27FC236}">
                <a16:creationId xmlns:a16="http://schemas.microsoft.com/office/drawing/2014/main" id="{878B37A5-3094-4648-80F8-5F274830ADE4}"/>
              </a:ext>
            </a:extLst>
          </p:cNvPr>
          <p:cNvSpPr/>
          <p:nvPr/>
        </p:nvSpPr>
        <p:spPr>
          <a:xfrm>
            <a:off x="5605234" y="3299343"/>
            <a:ext cx="2910116" cy="60470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b="1" dirty="0">
                <a:solidFill>
                  <a:schemeClr val="tx1"/>
                </a:solidFill>
              </a:rPr>
              <a:t>基幹相談支援センター等（主任相談支援専門員等）へアクセス</a:t>
            </a:r>
          </a:p>
        </p:txBody>
      </p:sp>
      <p:sp>
        <p:nvSpPr>
          <p:cNvPr id="15" name="四角形: 角を丸くする 14">
            <a:extLst>
              <a:ext uri="{FF2B5EF4-FFF2-40B4-BE49-F238E27FC236}">
                <a16:creationId xmlns:a16="http://schemas.microsoft.com/office/drawing/2014/main" id="{76DD80A2-BDD0-480B-BD7F-1DEFF52226E4}"/>
              </a:ext>
            </a:extLst>
          </p:cNvPr>
          <p:cNvSpPr/>
          <p:nvPr/>
        </p:nvSpPr>
        <p:spPr>
          <a:xfrm>
            <a:off x="5605234" y="4948847"/>
            <a:ext cx="2910116" cy="3651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dirty="0">
                <a:solidFill>
                  <a:schemeClr val="tx1"/>
                </a:solidFill>
              </a:rPr>
              <a:t>５日目の研修準備</a:t>
            </a:r>
          </a:p>
        </p:txBody>
      </p:sp>
      <p:sp>
        <p:nvSpPr>
          <p:cNvPr id="16" name="矢印: 下 15">
            <a:extLst>
              <a:ext uri="{FF2B5EF4-FFF2-40B4-BE49-F238E27FC236}">
                <a16:creationId xmlns:a16="http://schemas.microsoft.com/office/drawing/2014/main" id="{0C6B8AB9-1A01-44F4-9FF9-29E2AA25CA98}"/>
              </a:ext>
            </a:extLst>
          </p:cNvPr>
          <p:cNvSpPr/>
          <p:nvPr/>
        </p:nvSpPr>
        <p:spPr>
          <a:xfrm>
            <a:off x="6168741" y="4549943"/>
            <a:ext cx="1783099" cy="365125"/>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E9A43211-5A1B-40A8-9C46-BBD7B322F600}"/>
              </a:ext>
            </a:extLst>
          </p:cNvPr>
          <p:cNvSpPr/>
          <p:nvPr/>
        </p:nvSpPr>
        <p:spPr>
          <a:xfrm>
            <a:off x="5605232" y="5344974"/>
            <a:ext cx="2910116" cy="70674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solidFill>
                  <a:schemeClr val="tx1"/>
                </a:solidFill>
              </a:rPr>
              <a:t>実践事例と地域</a:t>
            </a:r>
            <a:r>
              <a:rPr kumimoji="1" lang="ja-JP" altLang="en-US" b="1" dirty="0">
                <a:solidFill>
                  <a:srgbClr val="FF0000"/>
                </a:solidFill>
              </a:rPr>
              <a:t>資源</a:t>
            </a:r>
            <a:r>
              <a:rPr kumimoji="1" lang="ja-JP" altLang="en-US" dirty="0">
                <a:solidFill>
                  <a:schemeClr val="tx1"/>
                </a:solidFill>
              </a:rPr>
              <a:t>調査課題の加筆修正</a:t>
            </a:r>
          </a:p>
        </p:txBody>
      </p:sp>
      <p:sp>
        <p:nvSpPr>
          <p:cNvPr id="18" name="矢印: 右 17">
            <a:extLst>
              <a:ext uri="{FF2B5EF4-FFF2-40B4-BE49-F238E27FC236}">
                <a16:creationId xmlns:a16="http://schemas.microsoft.com/office/drawing/2014/main" id="{CF233B85-5D60-4BDC-A289-323BD33ACD5E}"/>
              </a:ext>
            </a:extLst>
          </p:cNvPr>
          <p:cNvSpPr/>
          <p:nvPr/>
        </p:nvSpPr>
        <p:spPr>
          <a:xfrm rot="10800000">
            <a:off x="4919433" y="4915068"/>
            <a:ext cx="514350" cy="162753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id="{85B1BA11-E901-4E03-8AA6-8A0C5E6038CB}"/>
              </a:ext>
            </a:extLst>
          </p:cNvPr>
          <p:cNvSpPr/>
          <p:nvPr/>
        </p:nvSpPr>
        <p:spPr>
          <a:xfrm>
            <a:off x="457200" y="5150827"/>
            <a:ext cx="4403353" cy="1023976"/>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b="1" dirty="0">
                <a:solidFill>
                  <a:schemeClr val="tx1"/>
                </a:solidFill>
              </a:rPr>
              <a:t>５日目研修へ</a:t>
            </a:r>
            <a:endParaRPr kumimoji="1" lang="en-US" altLang="ja-JP" b="1" dirty="0">
              <a:solidFill>
                <a:schemeClr val="tx1"/>
              </a:solidFill>
            </a:endParaRPr>
          </a:p>
          <a:p>
            <a:pPr algn="ctr"/>
            <a:r>
              <a:rPr kumimoji="1" lang="ja-JP" altLang="en-US" b="1" dirty="0">
                <a:solidFill>
                  <a:schemeClr val="tx1"/>
                </a:solidFill>
              </a:rPr>
              <a:t>（グループ・スーパービジョンの実施）</a:t>
            </a:r>
          </a:p>
        </p:txBody>
      </p:sp>
      <p:sp>
        <p:nvSpPr>
          <p:cNvPr id="3" name="矢印: 左 2">
            <a:extLst>
              <a:ext uri="{FF2B5EF4-FFF2-40B4-BE49-F238E27FC236}">
                <a16:creationId xmlns:a16="http://schemas.microsoft.com/office/drawing/2014/main" id="{1B2CA2E1-D03E-475C-945B-A0B0DF98B834}"/>
              </a:ext>
            </a:extLst>
          </p:cNvPr>
          <p:cNvSpPr/>
          <p:nvPr/>
        </p:nvSpPr>
        <p:spPr>
          <a:xfrm rot="19710322">
            <a:off x="7717350" y="3557931"/>
            <a:ext cx="978408" cy="206698"/>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01F6128A-8D2D-41FF-9882-9AEBF1867E79}"/>
              </a:ext>
            </a:extLst>
          </p:cNvPr>
          <p:cNvSpPr/>
          <p:nvPr/>
        </p:nvSpPr>
        <p:spPr>
          <a:xfrm>
            <a:off x="8639841" y="2989651"/>
            <a:ext cx="323184"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b="1" dirty="0">
                <a:solidFill>
                  <a:srgbClr val="FF0000"/>
                </a:solidFill>
              </a:rPr>
              <a:t>修正</a:t>
            </a:r>
          </a:p>
        </p:txBody>
      </p:sp>
      <p:sp>
        <p:nvSpPr>
          <p:cNvPr id="20" name="楕円 19">
            <a:extLst>
              <a:ext uri="{FF2B5EF4-FFF2-40B4-BE49-F238E27FC236}">
                <a16:creationId xmlns:a16="http://schemas.microsoft.com/office/drawing/2014/main" id="{185B168B-744E-44B4-BF51-57A980878DA5}"/>
              </a:ext>
            </a:extLst>
          </p:cNvPr>
          <p:cNvSpPr/>
          <p:nvPr/>
        </p:nvSpPr>
        <p:spPr>
          <a:xfrm>
            <a:off x="311727" y="4915068"/>
            <a:ext cx="633845" cy="59228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t>重要</a:t>
            </a:r>
          </a:p>
        </p:txBody>
      </p:sp>
      <p:sp>
        <p:nvSpPr>
          <p:cNvPr id="21" name="矢印: 左 20">
            <a:extLst>
              <a:ext uri="{FF2B5EF4-FFF2-40B4-BE49-F238E27FC236}">
                <a16:creationId xmlns:a16="http://schemas.microsoft.com/office/drawing/2014/main" id="{DB2E0C6A-E739-4205-AFC4-C26DFD844B2F}"/>
              </a:ext>
            </a:extLst>
          </p:cNvPr>
          <p:cNvSpPr/>
          <p:nvPr/>
        </p:nvSpPr>
        <p:spPr>
          <a:xfrm rot="19710322">
            <a:off x="7756975" y="5088569"/>
            <a:ext cx="978408" cy="206698"/>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DAD0AC18-4308-4C6B-AC0F-82A6D45C50B3}"/>
              </a:ext>
            </a:extLst>
          </p:cNvPr>
          <p:cNvSpPr/>
          <p:nvPr/>
        </p:nvSpPr>
        <p:spPr>
          <a:xfrm>
            <a:off x="8717310" y="4422066"/>
            <a:ext cx="323184"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b="1" dirty="0">
                <a:solidFill>
                  <a:srgbClr val="FF0000"/>
                </a:solidFill>
              </a:rPr>
              <a:t>修正</a:t>
            </a:r>
          </a:p>
        </p:txBody>
      </p:sp>
      <p:sp>
        <p:nvSpPr>
          <p:cNvPr id="24" name="テキスト ボックス 23">
            <a:extLst>
              <a:ext uri="{FF2B5EF4-FFF2-40B4-BE49-F238E27FC236}">
                <a16:creationId xmlns:a16="http://schemas.microsoft.com/office/drawing/2014/main" id="{1C7F4FF5-9AFE-45E5-B684-0995502EFFB6}"/>
              </a:ext>
            </a:extLst>
          </p:cNvPr>
          <p:cNvSpPr txBox="1"/>
          <p:nvPr/>
        </p:nvSpPr>
        <p:spPr>
          <a:xfrm rot="19495275">
            <a:off x="4670095" y="3824238"/>
            <a:ext cx="4572000" cy="369332"/>
          </a:xfrm>
          <a:prstGeom prst="rect">
            <a:avLst/>
          </a:prstGeom>
          <a:noFill/>
        </p:spPr>
        <p:txBody>
          <a:bodyPr wrap="square">
            <a:spAutoFit/>
          </a:bodyPr>
          <a:lstStyle/>
          <a:p>
            <a:r>
              <a:rPr kumimoji="1" lang="ja-JP" altLang="en-US" b="1" dirty="0">
                <a:solidFill>
                  <a:srgbClr val="FF0000"/>
                </a:solidFill>
                <a:effectLst>
                  <a:outerShdw blurRad="38100" dist="38100" dir="2700000" algn="tl">
                    <a:srgbClr val="000000">
                      <a:alpha val="43137"/>
                    </a:srgbClr>
                  </a:outerShdw>
                </a:effectLst>
                <a:highlight>
                  <a:srgbClr val="FFFF00"/>
                </a:highlight>
              </a:rPr>
              <a:t>地域資源調査は、現任～主任へもつながる</a:t>
            </a:r>
          </a:p>
        </p:txBody>
      </p:sp>
    </p:spTree>
    <p:extLst>
      <p:ext uri="{BB962C8B-B14F-4D97-AF65-F5344CB8AC3E}">
        <p14:creationId xmlns:p14="http://schemas.microsoft.com/office/powerpoint/2010/main" val="97583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2F2E474-5500-4061-8A62-582752ED4089}"/>
              </a:ext>
            </a:extLst>
          </p:cNvPr>
          <p:cNvSpPr>
            <a:spLocks noGrp="1"/>
          </p:cNvSpPr>
          <p:nvPr>
            <p:ph type="sldNum" sz="quarter" idx="12"/>
          </p:nvPr>
        </p:nvSpPr>
        <p:spPr/>
        <p:txBody>
          <a:bodyPr/>
          <a:lstStyle/>
          <a:p>
            <a:fld id="{2ADEAB0B-3364-414D-832E-F3CDA843F507}" type="slidenum">
              <a:rPr kumimoji="1" lang="ja-JP" altLang="en-US" smtClean="0"/>
              <a:t>39</a:t>
            </a:fld>
            <a:endParaRPr kumimoji="1" lang="ja-JP" altLang="en-US" dirty="0"/>
          </a:p>
        </p:txBody>
      </p:sp>
      <p:sp>
        <p:nvSpPr>
          <p:cNvPr id="5" name="タイトル 1">
            <a:extLst>
              <a:ext uri="{FF2B5EF4-FFF2-40B4-BE49-F238E27FC236}">
                <a16:creationId xmlns:a16="http://schemas.microsoft.com/office/drawing/2014/main" id="{105C3DB4-60C1-4732-A80F-0F7C64157A81}"/>
              </a:ext>
            </a:extLst>
          </p:cNvPr>
          <p:cNvSpPr>
            <a:spLocks noGrp="1"/>
          </p:cNvSpPr>
          <p:nvPr>
            <p:ph type="title"/>
          </p:nvPr>
        </p:nvSpPr>
        <p:spPr>
          <a:xfrm>
            <a:off x="628650" y="130334"/>
            <a:ext cx="7886700" cy="1194180"/>
          </a:xfrm>
          <a:solidFill>
            <a:schemeClr val="accent2">
              <a:lumMod val="60000"/>
              <a:lumOff val="40000"/>
            </a:schemeClr>
          </a:solidFill>
        </p:spPr>
        <p:txBody>
          <a:bodyPr>
            <a:normAutofit fontScale="90000"/>
          </a:bodyPr>
          <a:lstStyle/>
          <a:p>
            <a:pPr algn="ctr"/>
            <a:r>
              <a:rPr lang="ja-JP" altLang="en-US" b="1" dirty="0"/>
              <a:t>初任者研修</a:t>
            </a:r>
            <a:br>
              <a:rPr lang="en-US" altLang="ja-JP" b="1" dirty="0"/>
            </a:br>
            <a:r>
              <a:rPr lang="ja-JP" altLang="en-US" b="1" dirty="0"/>
              <a:t>実習</a:t>
            </a:r>
            <a:r>
              <a:rPr kumimoji="1" lang="ja-JP" altLang="en-US" b="1" dirty="0"/>
              <a:t>（実践事例）　２回目</a:t>
            </a:r>
          </a:p>
        </p:txBody>
      </p:sp>
      <p:pic>
        <p:nvPicPr>
          <p:cNvPr id="6" name="図 5">
            <a:extLst>
              <a:ext uri="{FF2B5EF4-FFF2-40B4-BE49-F238E27FC236}">
                <a16:creationId xmlns:a16="http://schemas.microsoft.com/office/drawing/2014/main" id="{236F721C-5B85-4898-8BFD-58DDBC1E8187}"/>
              </a:ext>
            </a:extLst>
          </p:cNvPr>
          <p:cNvPicPr>
            <a:picLocks noChangeAspect="1"/>
          </p:cNvPicPr>
          <p:nvPr/>
        </p:nvPicPr>
        <p:blipFill>
          <a:blip r:embed="rId3"/>
          <a:stretch>
            <a:fillRect/>
          </a:stretch>
        </p:blipFill>
        <p:spPr>
          <a:xfrm>
            <a:off x="505236" y="2364441"/>
            <a:ext cx="4750177" cy="3073046"/>
          </a:xfrm>
          <a:prstGeom prst="rect">
            <a:avLst/>
          </a:prstGeom>
        </p:spPr>
      </p:pic>
      <p:sp>
        <p:nvSpPr>
          <p:cNvPr id="7" name="テキスト ボックス 6">
            <a:extLst>
              <a:ext uri="{FF2B5EF4-FFF2-40B4-BE49-F238E27FC236}">
                <a16:creationId xmlns:a16="http://schemas.microsoft.com/office/drawing/2014/main" id="{C08A528F-74FA-4C77-AFA9-5ED05D24091C}"/>
              </a:ext>
            </a:extLst>
          </p:cNvPr>
          <p:cNvSpPr txBox="1"/>
          <p:nvPr/>
        </p:nvSpPr>
        <p:spPr>
          <a:xfrm>
            <a:off x="505236" y="1441111"/>
            <a:ext cx="4572000" cy="923330"/>
          </a:xfrm>
          <a:prstGeom prst="rect">
            <a:avLst/>
          </a:prstGeom>
          <a:noFill/>
        </p:spPr>
        <p:txBody>
          <a:bodyPr wrap="square">
            <a:spAutoFit/>
          </a:bodyPr>
          <a:lstStyle/>
          <a:p>
            <a:r>
              <a:rPr lang="ja-JP" altLang="en-US" sz="1800" dirty="0">
                <a:latin typeface="Wingdings" panose="05000000000000000000" pitchFamily="2" charset="2"/>
              </a:rPr>
              <a:t>実習　</a:t>
            </a:r>
            <a:r>
              <a:rPr lang="ja-JP" altLang="en-US" dirty="0">
                <a:latin typeface="Wingdings" panose="05000000000000000000" pitchFamily="2" charset="2"/>
              </a:rPr>
              <a:t>４</a:t>
            </a:r>
            <a:r>
              <a:rPr lang="ja-JP" altLang="en-US" sz="1800" dirty="0">
                <a:latin typeface="Wingdings" panose="05000000000000000000" pitchFamily="2" charset="2"/>
              </a:rPr>
              <a:t>日目で学んだ知識</a:t>
            </a:r>
            <a:r>
              <a:rPr lang="ja-JP" altLang="en-US" dirty="0">
                <a:latin typeface="Wingdings" panose="05000000000000000000" pitchFamily="2" charset="2"/>
              </a:rPr>
              <a:t>と５日目のＧＳＶで気づいた視点を基に、サービス等利用計画の作成</a:t>
            </a:r>
            <a:endParaRPr lang="ja-JP" altLang="en-US" dirty="0"/>
          </a:p>
        </p:txBody>
      </p:sp>
      <p:sp>
        <p:nvSpPr>
          <p:cNvPr id="8" name="矢印: 右 7">
            <a:extLst>
              <a:ext uri="{FF2B5EF4-FFF2-40B4-BE49-F238E27FC236}">
                <a16:creationId xmlns:a16="http://schemas.microsoft.com/office/drawing/2014/main" id="{BD03D720-A9DE-4DB5-B7DD-7180C253EC4D}"/>
              </a:ext>
            </a:extLst>
          </p:cNvPr>
          <p:cNvSpPr/>
          <p:nvPr/>
        </p:nvSpPr>
        <p:spPr>
          <a:xfrm>
            <a:off x="5387231" y="1570447"/>
            <a:ext cx="514350" cy="14178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右 8">
            <a:extLst>
              <a:ext uri="{FF2B5EF4-FFF2-40B4-BE49-F238E27FC236}">
                <a16:creationId xmlns:a16="http://schemas.microsoft.com/office/drawing/2014/main" id="{13553234-A3B5-40F0-8AFF-5E0C356316D6}"/>
              </a:ext>
            </a:extLst>
          </p:cNvPr>
          <p:cNvSpPr/>
          <p:nvPr/>
        </p:nvSpPr>
        <p:spPr>
          <a:xfrm rot="10800000">
            <a:off x="5374903" y="4911375"/>
            <a:ext cx="514350" cy="162753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10" name="四角形: 角を丸くする 9">
            <a:extLst>
              <a:ext uri="{FF2B5EF4-FFF2-40B4-BE49-F238E27FC236}">
                <a16:creationId xmlns:a16="http://schemas.microsoft.com/office/drawing/2014/main" id="{329876E2-D7B6-4AE1-84AC-4EF025DAA864}"/>
              </a:ext>
            </a:extLst>
          </p:cNvPr>
          <p:cNvSpPr/>
          <p:nvPr/>
        </p:nvSpPr>
        <p:spPr>
          <a:xfrm>
            <a:off x="6031592" y="1382783"/>
            <a:ext cx="2910116" cy="369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受講生自らが実践</a:t>
            </a:r>
          </a:p>
        </p:txBody>
      </p:sp>
      <p:sp>
        <p:nvSpPr>
          <p:cNvPr id="11" name="正方形/長方形 10">
            <a:extLst>
              <a:ext uri="{FF2B5EF4-FFF2-40B4-BE49-F238E27FC236}">
                <a16:creationId xmlns:a16="http://schemas.microsoft.com/office/drawing/2014/main" id="{15D93C68-E8FA-4DB6-BDFC-AD4F67FD4A0A}"/>
              </a:ext>
            </a:extLst>
          </p:cNvPr>
          <p:cNvSpPr/>
          <p:nvPr/>
        </p:nvSpPr>
        <p:spPr>
          <a:xfrm>
            <a:off x="6031592" y="1755113"/>
            <a:ext cx="2910116" cy="7309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サービス等利用計画案</a:t>
            </a:r>
            <a:endParaRPr kumimoji="1" lang="en-US" altLang="ja-JP" dirty="0"/>
          </a:p>
          <a:p>
            <a:pPr algn="ctr"/>
            <a:r>
              <a:rPr kumimoji="1" lang="ja-JP" altLang="en-US" dirty="0"/>
              <a:t>の作成</a:t>
            </a:r>
          </a:p>
        </p:txBody>
      </p:sp>
      <p:sp>
        <p:nvSpPr>
          <p:cNvPr id="12" name="矢印: 下 11">
            <a:extLst>
              <a:ext uri="{FF2B5EF4-FFF2-40B4-BE49-F238E27FC236}">
                <a16:creationId xmlns:a16="http://schemas.microsoft.com/office/drawing/2014/main" id="{72EAD31C-CC62-47F0-8E2F-0FA464251407}"/>
              </a:ext>
            </a:extLst>
          </p:cNvPr>
          <p:cNvSpPr/>
          <p:nvPr/>
        </p:nvSpPr>
        <p:spPr>
          <a:xfrm>
            <a:off x="6595100" y="2623216"/>
            <a:ext cx="1783099" cy="36512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13" name="四角形: 角を丸くする 12">
            <a:extLst>
              <a:ext uri="{FF2B5EF4-FFF2-40B4-BE49-F238E27FC236}">
                <a16:creationId xmlns:a16="http://schemas.microsoft.com/office/drawing/2014/main" id="{2CB44351-B7AB-46AA-9956-C67A265F72E6}"/>
              </a:ext>
            </a:extLst>
          </p:cNvPr>
          <p:cNvSpPr/>
          <p:nvPr/>
        </p:nvSpPr>
        <p:spPr>
          <a:xfrm>
            <a:off x="6100534" y="3133766"/>
            <a:ext cx="2910116" cy="60470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b="1" dirty="0">
                <a:solidFill>
                  <a:schemeClr val="tx1"/>
                </a:solidFill>
              </a:rPr>
              <a:t>基幹相談支援センター等（主任相談支援専門員等）へアクセス</a:t>
            </a:r>
          </a:p>
        </p:txBody>
      </p:sp>
      <p:sp>
        <p:nvSpPr>
          <p:cNvPr id="14" name="正方形/長方形 13">
            <a:extLst>
              <a:ext uri="{FF2B5EF4-FFF2-40B4-BE49-F238E27FC236}">
                <a16:creationId xmlns:a16="http://schemas.microsoft.com/office/drawing/2014/main" id="{6CD4748D-01BE-48A3-B736-7C91AC7F7110}"/>
              </a:ext>
            </a:extLst>
          </p:cNvPr>
          <p:cNvSpPr/>
          <p:nvPr/>
        </p:nvSpPr>
        <p:spPr>
          <a:xfrm>
            <a:off x="6100534" y="3738474"/>
            <a:ext cx="2910116" cy="81447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solidFill>
                  <a:schemeClr val="tx1"/>
                </a:solidFill>
              </a:rPr>
              <a:t>実践事例</a:t>
            </a:r>
            <a:endParaRPr kumimoji="1" lang="en-US" altLang="ja-JP" dirty="0">
              <a:solidFill>
                <a:schemeClr val="tx1"/>
              </a:solidFill>
            </a:endParaRPr>
          </a:p>
          <a:p>
            <a:pPr algn="ctr"/>
            <a:r>
              <a:rPr kumimoji="1" lang="ja-JP" altLang="en-US" dirty="0">
                <a:solidFill>
                  <a:schemeClr val="tx1"/>
                </a:solidFill>
              </a:rPr>
              <a:t>のサービス等利用計画案の課題の</a:t>
            </a:r>
            <a:r>
              <a:rPr kumimoji="1" lang="en-US" altLang="ja-JP" dirty="0">
                <a:solidFill>
                  <a:schemeClr val="tx1"/>
                </a:solidFill>
              </a:rPr>
              <a:t>SV</a:t>
            </a:r>
            <a:endParaRPr kumimoji="1" lang="ja-JP" altLang="en-US" dirty="0">
              <a:solidFill>
                <a:schemeClr val="tx1"/>
              </a:solidFill>
            </a:endParaRPr>
          </a:p>
        </p:txBody>
      </p:sp>
      <p:sp>
        <p:nvSpPr>
          <p:cNvPr id="15" name="矢印: 下 14">
            <a:extLst>
              <a:ext uri="{FF2B5EF4-FFF2-40B4-BE49-F238E27FC236}">
                <a16:creationId xmlns:a16="http://schemas.microsoft.com/office/drawing/2014/main" id="{6D822F5C-1500-4563-92C9-0D08DAE0A9EF}"/>
              </a:ext>
            </a:extLst>
          </p:cNvPr>
          <p:cNvSpPr/>
          <p:nvPr/>
        </p:nvSpPr>
        <p:spPr>
          <a:xfrm>
            <a:off x="6595100" y="4728812"/>
            <a:ext cx="1783099" cy="365125"/>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6" name="正方形/長方形 15">
            <a:extLst>
              <a:ext uri="{FF2B5EF4-FFF2-40B4-BE49-F238E27FC236}">
                <a16:creationId xmlns:a16="http://schemas.microsoft.com/office/drawing/2014/main" id="{E8487B0A-7F61-47FE-92D5-18BB5CEA2D74}"/>
              </a:ext>
            </a:extLst>
          </p:cNvPr>
          <p:cNvSpPr/>
          <p:nvPr/>
        </p:nvSpPr>
        <p:spPr>
          <a:xfrm>
            <a:off x="6100534" y="5452629"/>
            <a:ext cx="2910116" cy="9845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solidFill>
                  <a:schemeClr val="tx1"/>
                </a:solidFill>
              </a:rPr>
              <a:t>実践事例</a:t>
            </a:r>
            <a:endParaRPr kumimoji="1" lang="en-US" altLang="ja-JP" dirty="0">
              <a:solidFill>
                <a:schemeClr val="tx1"/>
              </a:solidFill>
            </a:endParaRPr>
          </a:p>
          <a:p>
            <a:pPr algn="ctr"/>
            <a:r>
              <a:rPr kumimoji="1" lang="ja-JP" altLang="en-US" dirty="0">
                <a:solidFill>
                  <a:schemeClr val="tx1"/>
                </a:solidFill>
              </a:rPr>
              <a:t>のサービス等利用計画案の加筆修正</a:t>
            </a:r>
          </a:p>
        </p:txBody>
      </p:sp>
      <p:sp>
        <p:nvSpPr>
          <p:cNvPr id="17" name="四角形: 角を丸くする 16">
            <a:extLst>
              <a:ext uri="{FF2B5EF4-FFF2-40B4-BE49-F238E27FC236}">
                <a16:creationId xmlns:a16="http://schemas.microsoft.com/office/drawing/2014/main" id="{258E41FF-6185-479E-8E17-18F03AFB7820}"/>
              </a:ext>
            </a:extLst>
          </p:cNvPr>
          <p:cNvSpPr/>
          <p:nvPr/>
        </p:nvSpPr>
        <p:spPr>
          <a:xfrm>
            <a:off x="6100534" y="5168361"/>
            <a:ext cx="2910116" cy="3651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dirty="0">
                <a:solidFill>
                  <a:schemeClr val="tx1"/>
                </a:solidFill>
              </a:rPr>
              <a:t>６日目の研修準備</a:t>
            </a:r>
          </a:p>
        </p:txBody>
      </p:sp>
      <p:sp>
        <p:nvSpPr>
          <p:cNvPr id="18" name="正方形/長方形 17">
            <a:extLst>
              <a:ext uri="{FF2B5EF4-FFF2-40B4-BE49-F238E27FC236}">
                <a16:creationId xmlns:a16="http://schemas.microsoft.com/office/drawing/2014/main" id="{6875F779-EB26-41A2-AF38-542CF33997AA}"/>
              </a:ext>
            </a:extLst>
          </p:cNvPr>
          <p:cNvSpPr/>
          <p:nvPr/>
        </p:nvSpPr>
        <p:spPr>
          <a:xfrm>
            <a:off x="852060" y="5350923"/>
            <a:ext cx="4403353" cy="1023976"/>
          </a:xfrm>
          <a:prstGeom prst="rect">
            <a:avLst/>
          </a:prstGeom>
          <a:solidFill>
            <a:srgbClr val="FF0066"/>
          </a:solidFill>
          <a:ln>
            <a:solidFill>
              <a:srgbClr val="FF0066"/>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b="1" dirty="0">
                <a:solidFill>
                  <a:schemeClr val="tx1"/>
                </a:solidFill>
              </a:rPr>
              <a:t>６日目研修へ</a:t>
            </a:r>
            <a:endParaRPr kumimoji="1" lang="en-US" altLang="ja-JP" b="1" dirty="0">
              <a:solidFill>
                <a:schemeClr val="tx1"/>
              </a:solidFill>
            </a:endParaRPr>
          </a:p>
          <a:p>
            <a:pPr algn="ctr"/>
            <a:r>
              <a:rPr kumimoji="1" lang="ja-JP" altLang="en-US" b="1" dirty="0">
                <a:solidFill>
                  <a:schemeClr val="tx1"/>
                </a:solidFill>
              </a:rPr>
              <a:t>（グループ・スーパービジョンの実施）</a:t>
            </a:r>
          </a:p>
        </p:txBody>
      </p:sp>
      <p:sp>
        <p:nvSpPr>
          <p:cNvPr id="19" name="楕円 18">
            <a:extLst>
              <a:ext uri="{FF2B5EF4-FFF2-40B4-BE49-F238E27FC236}">
                <a16:creationId xmlns:a16="http://schemas.microsoft.com/office/drawing/2014/main" id="{78B2356E-C157-4896-8D23-3A08BF104409}"/>
              </a:ext>
            </a:extLst>
          </p:cNvPr>
          <p:cNvSpPr/>
          <p:nvPr/>
        </p:nvSpPr>
        <p:spPr>
          <a:xfrm>
            <a:off x="535137" y="5270629"/>
            <a:ext cx="633845" cy="59228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t>重要</a:t>
            </a:r>
          </a:p>
        </p:txBody>
      </p:sp>
    </p:spTree>
    <p:extLst>
      <p:ext uri="{BB962C8B-B14F-4D97-AF65-F5344CB8AC3E}">
        <p14:creationId xmlns:p14="http://schemas.microsoft.com/office/powerpoint/2010/main" val="2798831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en-US" altLang="ja-JP" dirty="0">
                <a:latin typeface="ＤＨＰ特太ゴシック体" panose="020B0500000000000000" pitchFamily="50" charset="-128"/>
                <a:ea typeface="ＤＨＰ特太ゴシック体" panose="020B0500000000000000" pitchFamily="50" charset="-128"/>
              </a:rPr>
              <a:t>(1) </a:t>
            </a:r>
            <a:r>
              <a:rPr lang="ja-JP" altLang="en-US" dirty="0">
                <a:latin typeface="ＤＨＰ特太ゴシック体" panose="020B0500000000000000" pitchFamily="50" charset="-128"/>
                <a:ea typeface="ＤＨＰ特太ゴシック体" panose="020B0500000000000000" pitchFamily="50" charset="-128"/>
              </a:rPr>
              <a:t>告示・標準カリキュラムの見直し</a:t>
            </a:r>
            <a:r>
              <a:rPr lang="ja-JP" altLang="en-US" sz="1800" dirty="0">
                <a:latin typeface="ＤＨＰ特太ゴシック体" panose="020B0500000000000000" pitchFamily="50" charset="-128"/>
                <a:ea typeface="ＤＨＰ特太ゴシック体" panose="020B0500000000000000" pitchFamily="50" charset="-128"/>
              </a:rPr>
              <a:t> </a:t>
            </a:r>
            <a:r>
              <a:rPr lang="en-US" altLang="ja-JP" sz="1800" dirty="0">
                <a:latin typeface="MS UI Gothic" panose="020B0600070205080204" pitchFamily="50" charset="-128"/>
                <a:ea typeface="MS UI Gothic" panose="020B0600070205080204" pitchFamily="50" charset="-128"/>
              </a:rPr>
              <a:t>(</a:t>
            </a:r>
            <a:r>
              <a:rPr lang="ja-JP" altLang="en-US" sz="1800" dirty="0">
                <a:latin typeface="MS UI Gothic" panose="020B0600070205080204" pitchFamily="50" charset="-128"/>
                <a:ea typeface="MS UI Gothic" panose="020B0600070205080204" pitchFamily="50" charset="-128"/>
              </a:rPr>
              <a:t>獲得目標、学習内容、時間数</a:t>
            </a:r>
            <a:r>
              <a:rPr lang="en-US" altLang="ja-JP" sz="1800" dirty="0">
                <a:latin typeface="MS UI Gothic" panose="020B0600070205080204" pitchFamily="50" charset="-128"/>
                <a:ea typeface="MS UI Gothic" panose="020B0600070205080204" pitchFamily="50" charset="-128"/>
              </a:rPr>
              <a:t>)</a:t>
            </a: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en-US" altLang="ja-JP" dirty="0">
                <a:latin typeface="ＤＨＰ特太ゴシック体" panose="020B0500000000000000" pitchFamily="50" charset="-128"/>
                <a:ea typeface="ＤＨＰ特太ゴシック体" panose="020B0500000000000000" pitchFamily="50" charset="-128"/>
              </a:rPr>
              <a:t>(2) </a:t>
            </a:r>
            <a:r>
              <a:rPr lang="ja-JP" altLang="en-US" dirty="0">
                <a:latin typeface="ＤＨＰ特太ゴシック体" panose="020B0500000000000000" pitchFamily="50" charset="-128"/>
                <a:ea typeface="ＤＨＰ特太ゴシック体" panose="020B0500000000000000" pitchFamily="50" charset="-128"/>
              </a:rPr>
              <a:t>教育方法の見直し</a:t>
            </a:r>
            <a:r>
              <a:rPr lang="ja-JP" altLang="en-US" sz="1800" dirty="0">
                <a:latin typeface="MS UI Gothic" panose="020B0600070205080204" pitchFamily="50" charset="-128"/>
                <a:ea typeface="MS UI Gothic" panose="020B0600070205080204" pitchFamily="50" charset="-128"/>
              </a:rPr>
              <a:t>　厚生労働科学研究・障害者総合福祉推進事業の成果</a:t>
            </a:r>
            <a:r>
              <a:rPr lang="ja-JP" altLang="en-US" dirty="0">
                <a:latin typeface="MS UI Gothic" panose="020B0600070205080204" pitchFamily="50" charset="-128"/>
                <a:ea typeface="MS UI Gothic" panose="020B0600070205080204" pitchFamily="50" charset="-128"/>
              </a:rPr>
              <a:t>　</a:t>
            </a:r>
          </a:p>
          <a:p>
            <a:pPr marL="15875" lvl="1" indent="0">
              <a:lnSpc>
                <a:spcPts val="5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solidFill>
                  <a:srgbClr val="FF0000"/>
                </a:solidFill>
                <a:latin typeface="MS UI Gothic" panose="020B0600070205080204" pitchFamily="50" charset="-128"/>
                <a:ea typeface="MS UI Gothic" panose="020B0600070205080204" pitchFamily="50" charset="-128"/>
              </a:rPr>
              <a:t>主体的かつ参加型の学習方法への転換</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学習観の転換</a:t>
            </a:r>
            <a:r>
              <a:rPr lang="en-US" altLang="ja-JP" dirty="0">
                <a:latin typeface="MS UI Gothic" panose="020B0600070205080204" pitchFamily="50" charset="-128"/>
                <a:ea typeface="MS UI Gothic" panose="020B0600070205080204" pitchFamily="50" charset="-128"/>
              </a:rPr>
              <a:t>)</a:t>
            </a: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solidFill>
                  <a:srgbClr val="FF0000"/>
                </a:solidFill>
                <a:latin typeface="MS UI Gothic" panose="020B0600070205080204" pitchFamily="50" charset="-128"/>
                <a:ea typeface="MS UI Gothic" panose="020B0600070205080204" pitchFamily="50" charset="-128"/>
              </a:rPr>
              <a:t>演習や実習のさらなる重視</a:t>
            </a: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・オープンエンドアプローチの視点の導入　</a:t>
            </a:r>
            <a:r>
              <a:rPr lang="en-US" altLang="ja-JP" sz="1800" dirty="0">
                <a:latin typeface="MS UI Gothic" panose="020B0600070205080204" pitchFamily="50" charset="-128"/>
                <a:ea typeface="MS UI Gothic" panose="020B0600070205080204" pitchFamily="50" charset="-128"/>
              </a:rPr>
              <a:t>cf. </a:t>
            </a:r>
            <a:r>
              <a:rPr lang="ja-JP" altLang="en-US" sz="1800" dirty="0">
                <a:solidFill>
                  <a:srgbClr val="FF0000"/>
                </a:solidFill>
                <a:latin typeface="MS UI Gothic" panose="020B0600070205080204" pitchFamily="50" charset="-128"/>
                <a:ea typeface="MS UI Gothic" panose="020B0600070205080204" pitchFamily="50" charset="-128"/>
              </a:rPr>
              <a:t>実践場面との整合性</a:t>
            </a:r>
          </a:p>
          <a:p>
            <a:pPr marL="15875" lvl="1" indent="0">
              <a:lnSpc>
                <a:spcPts val="5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solidFill>
                  <a:srgbClr val="FF0000"/>
                </a:solidFill>
                <a:latin typeface="MS UI Gothic" panose="020B0600070205080204" pitchFamily="50" charset="-128"/>
                <a:ea typeface="MS UI Gothic" panose="020B0600070205080204" pitchFamily="50" charset="-128"/>
              </a:rPr>
              <a:t>研修全体の連動性</a:t>
            </a:r>
            <a:r>
              <a:rPr lang="ja-JP" altLang="en-US" dirty="0">
                <a:latin typeface="MS UI Gothic" panose="020B0600070205080204" pitchFamily="50" charset="-128"/>
                <a:ea typeface="MS UI Gothic" panose="020B0600070205080204" pitchFamily="50" charset="-128"/>
              </a:rPr>
              <a:t>の重視</a:t>
            </a:r>
          </a:p>
          <a:p>
            <a:pPr marL="15875" lvl="1" indent="0">
              <a:lnSpc>
                <a:spcPts val="5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solidFill>
                  <a:srgbClr val="FF0000"/>
                </a:solidFill>
                <a:latin typeface="MS UI Gothic" panose="020B0600070205080204" pitchFamily="50" charset="-128"/>
                <a:ea typeface="MS UI Gothic" panose="020B0600070205080204" pitchFamily="50" charset="-128"/>
              </a:rPr>
              <a:t>継続的な学び</a:t>
            </a:r>
            <a:r>
              <a:rPr lang="ja-JP" altLang="en-US" dirty="0">
                <a:latin typeface="MS UI Gothic" panose="020B0600070205080204" pitchFamily="50" charset="-128"/>
                <a:ea typeface="MS UI Gothic" panose="020B0600070205080204" pitchFamily="50" charset="-128"/>
              </a:rPr>
              <a:t>の必要性の強調</a:t>
            </a: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solidFill>
                  <a:srgbClr val="00B0F0"/>
                </a:solidFill>
                <a:latin typeface="MS UI Gothic" panose="020B0600070205080204" pitchFamily="50" charset="-128"/>
                <a:ea typeface="MS UI Gothic" panose="020B0600070205080204" pitchFamily="50" charset="-128"/>
              </a:rPr>
              <a:t>研修における実習の導入</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初任</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や推奨</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現任</a:t>
            </a:r>
            <a:r>
              <a:rPr lang="en-US" altLang="ja-JP" dirty="0">
                <a:latin typeface="MS UI Gothic" panose="020B0600070205080204" pitchFamily="50" charset="-128"/>
                <a:ea typeface="MS UI Gothic" panose="020B0600070205080204" pitchFamily="50" charset="-128"/>
              </a:rPr>
              <a:t>) </a:t>
            </a: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solidFill>
                  <a:srgbClr val="00B0F0"/>
                </a:solidFill>
                <a:latin typeface="MS UI Gothic" panose="020B0600070205080204" pitchFamily="50" charset="-128"/>
                <a:ea typeface="MS UI Gothic" panose="020B0600070205080204" pitchFamily="50" charset="-128"/>
              </a:rPr>
              <a:t>実地教育</a:t>
            </a:r>
            <a:r>
              <a:rPr lang="en-US" altLang="ja-JP" dirty="0">
                <a:solidFill>
                  <a:srgbClr val="00B0F0"/>
                </a:solidFill>
                <a:latin typeface="MS UI Gothic" panose="020B0600070205080204" pitchFamily="50" charset="-128"/>
                <a:ea typeface="MS UI Gothic" panose="020B0600070205080204" pitchFamily="50" charset="-128"/>
              </a:rPr>
              <a:t>(</a:t>
            </a:r>
            <a:r>
              <a:rPr lang="ja-JP" altLang="en-US" dirty="0">
                <a:solidFill>
                  <a:srgbClr val="00B0F0"/>
                </a:solidFill>
                <a:latin typeface="MS UI Gothic" panose="020B0600070205080204" pitchFamily="50" charset="-128"/>
                <a:ea typeface="MS UI Gothic" panose="020B0600070205080204" pitchFamily="50" charset="-128"/>
              </a:rPr>
              <a:t>ＯＪＴ</a:t>
            </a:r>
            <a:r>
              <a:rPr lang="en-US" altLang="ja-JP" dirty="0">
                <a:solidFill>
                  <a:srgbClr val="00B0F0"/>
                </a:solidFill>
                <a:latin typeface="MS UI Gothic" panose="020B0600070205080204" pitchFamily="50" charset="-128"/>
                <a:ea typeface="MS UI Gothic" panose="020B0600070205080204" pitchFamily="50" charset="-128"/>
              </a:rPr>
              <a:t>)</a:t>
            </a:r>
            <a:r>
              <a:rPr lang="ja-JP" altLang="en-US" dirty="0">
                <a:solidFill>
                  <a:srgbClr val="00B0F0"/>
                </a:solidFill>
                <a:latin typeface="MS UI Gothic" panose="020B0600070205080204" pitchFamily="50" charset="-128"/>
                <a:ea typeface="MS UI Gothic" panose="020B0600070205080204" pitchFamily="50" charset="-128"/>
              </a:rPr>
              <a:t>との連動</a:t>
            </a:r>
            <a:r>
              <a:rPr lang="ja-JP" altLang="en-US" dirty="0">
                <a:latin typeface="MS UI Gothic" panose="020B0600070205080204" pitchFamily="50" charset="-128"/>
                <a:ea typeface="MS UI Gothic" panose="020B0600070205080204" pitchFamily="50" charset="-128"/>
              </a:rPr>
              <a:t>の導入</a:t>
            </a: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・スーパービジョンや合議の場の体験等を導入</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初任・現任</a:t>
            </a:r>
            <a:r>
              <a:rPr lang="en-US" altLang="ja-JP" dirty="0">
                <a:latin typeface="MS UI Gothic" panose="020B0600070205080204" pitchFamily="50" charset="-128"/>
                <a:ea typeface="MS UI Gothic" panose="020B0600070205080204" pitchFamily="50" charset="-128"/>
              </a:rPr>
              <a:t>)</a:t>
            </a: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・自己評価等の導入を推奨</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初任・現任</a:t>
            </a:r>
            <a:r>
              <a:rPr lang="en-US" altLang="ja-JP" dirty="0">
                <a:latin typeface="MS UI Gothic" panose="020B0600070205080204" pitchFamily="50" charset="-128"/>
                <a:ea typeface="MS UI Gothic" panose="020B0600070205080204" pitchFamily="50" charset="-128"/>
              </a:rPr>
              <a:t>)</a:t>
            </a:r>
          </a:p>
          <a:p>
            <a:pPr marL="15875" lvl="1" indent="0">
              <a:lnSpc>
                <a:spcPts val="2100"/>
              </a:lnSpc>
              <a:buNone/>
            </a:pPr>
            <a:r>
              <a:rPr lang="ja-JP" altLang="en-US" sz="2000" dirty="0">
                <a:latin typeface="MS UI Gothic" panose="020B0600070205080204" pitchFamily="50" charset="-128"/>
                <a:ea typeface="MS UI Gothic" panose="020B0600070205080204" pitchFamily="50" charset="-128"/>
              </a:rPr>
              <a:t> </a:t>
            </a:r>
            <a:r>
              <a:rPr lang="en-US" altLang="ja-JP" sz="2000" dirty="0">
                <a:latin typeface="ＤＨＰ特太ゴシック体" panose="020B0500000000000000" pitchFamily="50" charset="-128"/>
                <a:ea typeface="ＤＨＰ特太ゴシック体" panose="020B0500000000000000" pitchFamily="50" charset="-128"/>
              </a:rPr>
              <a:t>(3) </a:t>
            </a:r>
            <a:r>
              <a:rPr lang="ja-JP" altLang="en-US" sz="2000" dirty="0">
                <a:latin typeface="ＤＨＰ特太ゴシック体" panose="020B0500000000000000" pitchFamily="50" charset="-128"/>
                <a:ea typeface="ＤＨＰ特太ゴシック体" panose="020B0500000000000000" pitchFamily="50" charset="-128"/>
              </a:rPr>
              <a:t>合理的配慮等による障害当事者の受講への配慮</a:t>
            </a:r>
            <a:endParaRPr lang="ja-JP" altLang="en-US" sz="2000"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sz="2000" dirty="0">
                <a:latin typeface="MS UI Gothic" panose="020B0600070205080204" pitchFamily="50" charset="-128"/>
                <a:ea typeface="MS UI Gothic" panose="020B0600070205080204" pitchFamily="50" charset="-128"/>
              </a:rPr>
              <a:t> → </a:t>
            </a:r>
            <a:r>
              <a:rPr lang="ja-JP" altLang="en-US" sz="2000" dirty="0">
                <a:solidFill>
                  <a:srgbClr val="FF0000"/>
                </a:solidFill>
                <a:latin typeface="MS UI Gothic" panose="020B0600070205080204" pitchFamily="50" charset="-128"/>
                <a:ea typeface="MS UI Gothic" panose="020B0600070205080204" pitchFamily="50" charset="-128"/>
              </a:rPr>
              <a:t>都道府県における企画立案方法の見直し</a:t>
            </a:r>
          </a:p>
          <a:p>
            <a:pPr marL="15875" lvl="1" indent="0">
              <a:lnSpc>
                <a:spcPts val="2100"/>
              </a:lnSpc>
              <a:buNone/>
            </a:pPr>
            <a:r>
              <a:rPr lang="ja-JP" altLang="en-US" sz="2000" dirty="0">
                <a:solidFill>
                  <a:srgbClr val="FF0000"/>
                </a:solidFill>
                <a:latin typeface="MS UI Gothic" panose="020B0600070205080204" pitchFamily="50" charset="-128"/>
                <a:ea typeface="MS UI Gothic" panose="020B0600070205080204" pitchFamily="50" charset="-128"/>
              </a:rPr>
              <a:t>　　　</a:t>
            </a:r>
            <a:r>
              <a:rPr lang="ja-JP" altLang="en-US" sz="1800" dirty="0">
                <a:solidFill>
                  <a:srgbClr val="FF0000"/>
                </a:solidFill>
                <a:latin typeface="MS UI Gothic" panose="020B0600070205080204" pitchFamily="50" charset="-128"/>
                <a:ea typeface="MS UI Gothic" panose="020B0600070205080204" pitchFamily="50" charset="-128"/>
              </a:rPr>
              <a:t>・検討体制、研修体系、教材開発、講師選定・確保、地域との連動など</a:t>
            </a:r>
          </a:p>
          <a:p>
            <a:pPr marL="15875" lvl="1" indent="0">
              <a:lnSpc>
                <a:spcPts val="2100"/>
              </a:lnSpc>
              <a:buNone/>
            </a:pPr>
            <a:endParaRPr lang="ja-JP" altLang="en-US" sz="2000" dirty="0">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chemeClr val="bg1"/>
                </a:solidFill>
                <a:latin typeface="ＤＦ特太ゴシック体" panose="020B0509000000000000" pitchFamily="49" charset="-128"/>
                <a:ea typeface="ＤＦ特太ゴシック体" panose="020B0509000000000000" pitchFamily="49" charset="-128"/>
              </a:rPr>
              <a:t>カリキュラム見直しのポイント（１）</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41024762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A620E5BC-37BF-473E-1B05-EAC0B8B231CF}"/>
              </a:ext>
            </a:extLst>
          </p:cNvPr>
          <p:cNvGraphicFramePr>
            <a:graphicFrameLocks noGrp="1"/>
          </p:cNvGraphicFramePr>
          <p:nvPr>
            <p:ph idx="1"/>
            <p:extLst>
              <p:ext uri="{D42A27DB-BD31-4B8C-83A1-F6EECF244321}">
                <p14:modId xmlns:p14="http://schemas.microsoft.com/office/powerpoint/2010/main" val="3589083971"/>
              </p:ext>
            </p:extLst>
          </p:nvPr>
        </p:nvGraphicFramePr>
        <p:xfrm>
          <a:off x="9525" y="0"/>
          <a:ext cx="9144001" cy="7040561"/>
        </p:xfrm>
        <a:graphic>
          <a:graphicData uri="http://schemas.openxmlformats.org/drawingml/2006/table">
            <a:tbl>
              <a:tblPr firstRow="1" bandRow="1">
                <a:tableStyleId>{5C22544A-7EE6-4342-B048-85BDC9FD1C3A}</a:tableStyleId>
              </a:tblPr>
              <a:tblGrid>
                <a:gridCol w="869016">
                  <a:extLst>
                    <a:ext uri="{9D8B030D-6E8A-4147-A177-3AD203B41FA5}">
                      <a16:colId xmlns:a16="http://schemas.microsoft.com/office/drawing/2014/main" val="419181348"/>
                    </a:ext>
                  </a:extLst>
                </a:gridCol>
                <a:gridCol w="2312894">
                  <a:extLst>
                    <a:ext uri="{9D8B030D-6E8A-4147-A177-3AD203B41FA5}">
                      <a16:colId xmlns:a16="http://schemas.microsoft.com/office/drawing/2014/main" val="1265449272"/>
                    </a:ext>
                  </a:extLst>
                </a:gridCol>
                <a:gridCol w="5962091">
                  <a:extLst>
                    <a:ext uri="{9D8B030D-6E8A-4147-A177-3AD203B41FA5}">
                      <a16:colId xmlns:a16="http://schemas.microsoft.com/office/drawing/2014/main" val="1661673781"/>
                    </a:ext>
                  </a:extLst>
                </a:gridCol>
              </a:tblGrid>
              <a:tr h="370483">
                <a:tc>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ysClr val="windowText" lastClr="000000"/>
                          </a:solidFill>
                        </a:rPr>
                        <a:t>具体的な研修内容</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ysClr val="windowText" lastClr="000000"/>
                          </a:solidFill>
                        </a:rPr>
                        <a:t>想定する研修方法</a:t>
                      </a:r>
                    </a:p>
                  </a:txBody>
                  <a:tcPr/>
                </a:tc>
                <a:extLst>
                  <a:ext uri="{0D108BD9-81ED-4DB2-BD59-A6C34878D82A}">
                    <a16:rowId xmlns:a16="http://schemas.microsoft.com/office/drawing/2014/main" val="3775519694"/>
                  </a:ext>
                </a:extLst>
              </a:tr>
              <a:tr h="3432835">
                <a:tc>
                  <a:txBody>
                    <a:bodyPr/>
                    <a:lstStyle/>
                    <a:p>
                      <a:pPr algn="ctr"/>
                      <a:r>
                        <a:rPr kumimoji="1" lang="ja-JP" altLang="en-US" sz="1800" b="0" dirty="0">
                          <a:latin typeface="BIZ UDPゴシック" panose="020B0400000000000000" pitchFamily="50" charset="-128"/>
                          <a:ea typeface="BIZ UDPゴシック" panose="020B0400000000000000" pitchFamily="50" charset="-128"/>
                        </a:rPr>
                        <a:t>実習１</a:t>
                      </a:r>
                      <a:endParaRPr kumimoji="1" lang="en-US" altLang="ja-JP" sz="1800" b="0" dirty="0">
                        <a:latin typeface="BIZ UDPゴシック" panose="020B0400000000000000" pitchFamily="50" charset="-128"/>
                        <a:ea typeface="BIZ UDPゴシック" panose="020B0400000000000000" pitchFamily="50" charset="-128"/>
                      </a:endParaRPr>
                    </a:p>
                    <a:p>
                      <a:pPr algn="ctr"/>
                      <a:r>
                        <a:rPr kumimoji="1" lang="ja-JP" altLang="en-US" sz="1800" b="0" dirty="0">
                          <a:latin typeface="BIZ UDPゴシック" panose="020B0400000000000000" pitchFamily="50" charset="-128"/>
                          <a:ea typeface="BIZ UDPゴシック" panose="020B0400000000000000" pitchFamily="50" charset="-128"/>
                        </a:rPr>
                        <a:t>（初任）</a:t>
                      </a:r>
                    </a:p>
                  </a:txBody>
                  <a:tcPr/>
                </a:tc>
                <a:tc>
                  <a:txBody>
                    <a:bodyPr/>
                    <a:lstStyle/>
                    <a:p>
                      <a:pPr algn="l"/>
                      <a:r>
                        <a:rPr kumimoji="1" lang="ja-JP" altLang="en-US" sz="1400" b="1" dirty="0">
                          <a:latin typeface="BIZ UDPゴシック" panose="020B0400000000000000" pitchFamily="50" charset="-128"/>
                          <a:ea typeface="BIZ UDPゴシック" panose="020B0400000000000000" pitchFamily="50" charset="-128"/>
                        </a:rPr>
                        <a:t>①</a:t>
                      </a:r>
                      <a:r>
                        <a:rPr kumimoji="1" lang="ja-JP" altLang="en-US" sz="1400" b="0" dirty="0">
                          <a:latin typeface="BIZ UDPゴシック" panose="020B0400000000000000" pitchFamily="50" charset="-128"/>
                          <a:ea typeface="BIZ UDPゴシック" panose="020B0400000000000000" pitchFamily="50" charset="-128"/>
                        </a:rPr>
                        <a:t>インテーク～アセスメント</a:t>
                      </a:r>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ja-JP" altLang="en-US" sz="1400" b="0" dirty="0">
                          <a:latin typeface="BIZ UDPゴシック" panose="020B0400000000000000" pitchFamily="50" charset="-128"/>
                          <a:ea typeface="BIZ UDPゴシック" panose="020B0400000000000000" pitchFamily="50" charset="-128"/>
                        </a:rPr>
                        <a:t> 研修事例での演習後</a:t>
                      </a:r>
                      <a:endParaRPr kumimoji="1" lang="en-US" altLang="ja-JP" sz="1400" b="0" dirty="0">
                        <a:latin typeface="BIZ UDPゴシック" panose="020B0400000000000000" pitchFamily="50" charset="-128"/>
                        <a:ea typeface="BIZ UDPゴシック" panose="020B0400000000000000" pitchFamily="50" charset="-128"/>
                      </a:endParaRPr>
                    </a:p>
                    <a:p>
                      <a:pPr algn="l"/>
                      <a:endParaRPr kumimoji="1" lang="en-US" altLang="ja-JP" sz="1400" b="0" dirty="0">
                        <a:solidFill>
                          <a:srgbClr val="FF0000"/>
                        </a:solidFill>
                        <a:latin typeface="BIZ UDPゴシック" panose="020B0400000000000000" pitchFamily="50" charset="-128"/>
                        <a:ea typeface="BIZ UDPゴシック" panose="020B0400000000000000" pitchFamily="50" charset="-128"/>
                      </a:endParaRPr>
                    </a:p>
                    <a:p>
                      <a:pPr algn="l"/>
                      <a:r>
                        <a:rPr kumimoji="1" lang="en-US" altLang="ja-JP" sz="1400" b="0" dirty="0">
                          <a:solidFill>
                            <a:srgbClr val="FF0000"/>
                          </a:solidFill>
                          <a:latin typeface="BIZ UDPゴシック" panose="020B0400000000000000" pitchFamily="50" charset="-128"/>
                          <a:ea typeface="BIZ UDPゴシック" panose="020B0400000000000000" pitchFamily="50" charset="-128"/>
                        </a:rPr>
                        <a:t>【</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実践ケアマネジメント</a:t>
                      </a:r>
                      <a:r>
                        <a:rPr kumimoji="1" lang="en-US" altLang="ja-JP" sz="1400" b="0" dirty="0">
                          <a:solidFill>
                            <a:srgbClr val="FF0000"/>
                          </a:solidFill>
                          <a:latin typeface="BIZ UDPゴシック" panose="020B0400000000000000" pitchFamily="50" charset="-128"/>
                          <a:ea typeface="BIZ UDPゴシック" panose="020B0400000000000000" pitchFamily="50" charset="-128"/>
                        </a:rPr>
                        <a:t>】</a:t>
                      </a:r>
                    </a:p>
                    <a:p>
                      <a:pPr algn="l"/>
                      <a:r>
                        <a:rPr kumimoji="1" lang="ja-JP" altLang="en-US" sz="1400" b="0" dirty="0">
                          <a:solidFill>
                            <a:srgbClr val="FF0000"/>
                          </a:solidFill>
                          <a:latin typeface="BIZ UDPゴシック" panose="020B0400000000000000" pitchFamily="50" charset="-128"/>
                          <a:ea typeface="BIZ UDPゴシック" panose="020B0400000000000000" pitchFamily="50" charset="-128"/>
                        </a:rPr>
                        <a:t>訪問面接・情報収集・アセスメントの精度を上げる応援</a:t>
                      </a:r>
                      <a:endParaRPr kumimoji="1" lang="en-US" altLang="ja-JP" sz="1400" b="0" dirty="0">
                        <a:solidFill>
                          <a:srgbClr val="FF0000"/>
                        </a:solidFill>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en-US" altLang="ja-JP" sz="1400" b="1" dirty="0">
                          <a:solidFill>
                            <a:srgbClr val="FF0000"/>
                          </a:solidFill>
                          <a:latin typeface="BIZ UDPゴシック" panose="020B0400000000000000" pitchFamily="50" charset="-128"/>
                          <a:ea typeface="BIZ UDPゴシック" panose="020B0400000000000000" pitchFamily="50" charset="-128"/>
                        </a:rPr>
                        <a:t>※</a:t>
                      </a:r>
                      <a:r>
                        <a:rPr kumimoji="1" lang="ja-JP" altLang="en-US" sz="1400" b="1" u="sng" dirty="0">
                          <a:solidFill>
                            <a:srgbClr val="FF0000"/>
                          </a:solidFill>
                          <a:latin typeface="BIZ UDPゴシック" panose="020B0400000000000000" pitchFamily="50" charset="-128"/>
                          <a:ea typeface="BIZ UDPゴシック" panose="020B0400000000000000" pitchFamily="50" charset="-128"/>
                        </a:rPr>
                        <a:t>実践事例の「無い」初任者への応援</a:t>
                      </a:r>
                      <a:endParaRPr kumimoji="1" lang="en-US" altLang="ja-JP" sz="1400" b="1" dirty="0">
                        <a:latin typeface="BIZ UDPゴシック" panose="020B0400000000000000" pitchFamily="50" charset="-128"/>
                        <a:ea typeface="BIZ UDPゴシック" panose="020B04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BIZ UDPゴシック" panose="020B0400000000000000" pitchFamily="50" charset="-128"/>
                        <a:ea typeface="BIZ UDPゴシック" panose="020B04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BIZ UDPゴシック" panose="020B0400000000000000" pitchFamily="50" charset="-128"/>
                        <a:ea typeface="BIZ UDPゴシック" panose="020B04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BIZ UDPゴシック" panose="020B0400000000000000" pitchFamily="50" charset="-128"/>
                          <a:ea typeface="BIZ UDPゴシック" panose="020B0400000000000000" pitchFamily="50" charset="-128"/>
                        </a:rPr>
                        <a:t>②</a:t>
                      </a:r>
                      <a:r>
                        <a:rPr kumimoji="1" lang="ja-JP" altLang="en-US" sz="1400" b="0" dirty="0">
                          <a:latin typeface="BIZ UDPゴシック" panose="020B0400000000000000" pitchFamily="50" charset="-128"/>
                          <a:ea typeface="BIZ UDPゴシック" panose="020B0400000000000000" pitchFamily="50" charset="-128"/>
                        </a:rPr>
                        <a:t>地域資源情報の収集と整理（協議会等）</a:t>
                      </a:r>
                    </a:p>
                  </a:txBody>
                  <a:tcPr/>
                </a:tc>
                <a:tc>
                  <a:txBody>
                    <a:bodyPr/>
                    <a:lstStyle/>
                    <a:p>
                      <a:pPr algn="l"/>
                      <a:r>
                        <a:rPr kumimoji="1" lang="ja-JP" altLang="en-US" sz="1400" b="0" dirty="0">
                          <a:latin typeface="BIZ UDPゴシック" panose="020B0400000000000000" pitchFamily="50" charset="-128"/>
                          <a:ea typeface="BIZ UDPゴシック" panose="020B0400000000000000" pitchFamily="50" charset="-128"/>
                        </a:rPr>
                        <a:t>①アウトリーチによる基幹センター（主任）との個別</a:t>
                      </a:r>
                      <a:r>
                        <a:rPr kumimoji="1" lang="en-US" altLang="ja-JP" sz="1400" b="0" dirty="0">
                          <a:latin typeface="BIZ UDPゴシック" panose="020B0400000000000000" pitchFamily="50" charset="-128"/>
                          <a:ea typeface="BIZ UDPゴシック" panose="020B0400000000000000" pitchFamily="50" charset="-128"/>
                        </a:rPr>
                        <a:t>SV</a:t>
                      </a:r>
                      <a:r>
                        <a:rPr kumimoji="1" lang="ja-JP" altLang="en-US" sz="1400" b="0" dirty="0">
                          <a:latin typeface="BIZ UDPゴシック" panose="020B0400000000000000" pitchFamily="50" charset="-128"/>
                          <a:ea typeface="BIZ UDPゴシック" panose="020B0400000000000000" pitchFamily="50" charset="-128"/>
                        </a:rPr>
                        <a:t>を受ける</a:t>
                      </a:r>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演習講師</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：面接と収集した情報を、アセスメントする技術と理解を深める（研修</a:t>
                      </a:r>
                      <a:r>
                        <a:rPr kumimoji="1" lang="en-US" altLang="ja-JP" sz="1400" b="0" dirty="0">
                          <a:latin typeface="BIZ UDPゴシック" panose="020B0400000000000000" pitchFamily="50" charset="-128"/>
                          <a:ea typeface="BIZ UDPゴシック" panose="020B0400000000000000" pitchFamily="50" charset="-128"/>
                        </a:rPr>
                        <a:t>3</a:t>
                      </a:r>
                      <a:r>
                        <a:rPr kumimoji="1" lang="ja-JP" altLang="en-US" sz="1400" b="0" dirty="0">
                          <a:latin typeface="BIZ UDPゴシック" panose="020B0400000000000000" pitchFamily="50" charset="-128"/>
                          <a:ea typeface="BIZ UDPゴシック" panose="020B0400000000000000" pitchFamily="50" charset="-128"/>
                        </a:rPr>
                        <a:t>日目・</a:t>
                      </a:r>
                      <a:r>
                        <a:rPr kumimoji="1" lang="en-US" altLang="ja-JP" sz="1400" b="0" dirty="0">
                          <a:latin typeface="BIZ UDPゴシック" panose="020B0400000000000000" pitchFamily="50" charset="-128"/>
                          <a:ea typeface="BIZ UDPゴシック" panose="020B0400000000000000" pitchFamily="50" charset="-128"/>
                        </a:rPr>
                        <a:t>4</a:t>
                      </a:r>
                      <a:r>
                        <a:rPr kumimoji="1" lang="ja-JP" altLang="en-US" sz="1400" b="0" dirty="0">
                          <a:latin typeface="BIZ UDPゴシック" panose="020B0400000000000000" pitchFamily="50" charset="-128"/>
                          <a:ea typeface="BIZ UDPゴシック" panose="020B0400000000000000" pitchFamily="50" charset="-128"/>
                        </a:rPr>
                        <a:t>日目が熟知して実習に送り出す。</a:t>
                      </a:r>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実習担当（主任）</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関係性の構築が前提（個別</a:t>
                      </a:r>
                      <a:r>
                        <a:rPr kumimoji="1" lang="en-US" altLang="ja-JP" sz="1400" b="0" dirty="0">
                          <a:solidFill>
                            <a:srgbClr val="FF0000"/>
                          </a:solidFill>
                          <a:latin typeface="BIZ UDPゴシック" panose="020B0400000000000000" pitchFamily="50" charset="-128"/>
                          <a:ea typeface="BIZ UDPゴシック" panose="020B0400000000000000" pitchFamily="50" charset="-128"/>
                        </a:rPr>
                        <a:t>SV)</a:t>
                      </a:r>
                    </a:p>
                    <a:p>
                      <a:pPr algn="l"/>
                      <a:r>
                        <a:rPr kumimoji="1" lang="ja-JP" altLang="en-US" sz="1400" b="0" dirty="0">
                          <a:latin typeface="BIZ UDPゴシック" panose="020B0400000000000000" pitchFamily="50" charset="-128"/>
                          <a:ea typeface="BIZ UDPゴシック" panose="020B0400000000000000" pitchFamily="50" charset="-128"/>
                        </a:rPr>
                        <a:t>　本研修での演習の理解度を確認する（必要に応じては再履修的な説明）、その上でケースレビュー実践をしてもらい、アセスメント内容を受講者と一緒に確認する中で、承認や不足する内容、修正する見立て等の気づきをスーパーバイズし、本研修へ送り出す。</a:t>
                      </a:r>
                      <a:endParaRPr kumimoji="1" lang="en-US" altLang="ja-JP" sz="1400" b="0" dirty="0">
                        <a:solidFill>
                          <a:srgbClr val="FF0000"/>
                        </a:solidFill>
                        <a:latin typeface="BIZ UDPゴシック" panose="020B0400000000000000" pitchFamily="50" charset="-128"/>
                        <a:ea typeface="BIZ UDPゴシック" panose="020B0400000000000000" pitchFamily="50" charset="-128"/>
                      </a:endParaRPr>
                    </a:p>
                    <a:p>
                      <a:pPr algn="l"/>
                      <a:r>
                        <a:rPr kumimoji="1" lang="ja-JP" altLang="en-US" sz="1400" b="0" dirty="0">
                          <a:solidFill>
                            <a:srgbClr val="FF0000"/>
                          </a:solidFill>
                          <a:latin typeface="BIZ UDPゴシック" panose="020B0400000000000000" pitchFamily="50" charset="-128"/>
                          <a:ea typeface="BIZ UDPゴシック" panose="020B0400000000000000" pitchFamily="50" charset="-128"/>
                        </a:rPr>
                        <a:t>　答え合わせし、アセスメントシートの完成版に向けてアドバイスしてしまう傾向を自制する必要がある。なぜなら、研修構造と</a:t>
                      </a:r>
                      <a:r>
                        <a:rPr kumimoji="1" lang="en-US" altLang="ja-JP" sz="1400" b="0" dirty="0">
                          <a:solidFill>
                            <a:srgbClr val="FF0000"/>
                          </a:solidFill>
                          <a:latin typeface="BIZ UDPゴシック" panose="020B0400000000000000" pitchFamily="50" charset="-128"/>
                          <a:ea typeface="BIZ UDPゴシック" panose="020B0400000000000000" pitchFamily="50" charset="-128"/>
                        </a:rPr>
                        <a:t>SV</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の実習であり、受講者が主体的に学んで（気づいて）本研修へ戻る過程のであるから）</a:t>
                      </a:r>
                      <a:endParaRPr kumimoji="1" lang="en-US" altLang="ja-JP" sz="1400" b="0" dirty="0">
                        <a:solidFill>
                          <a:srgbClr val="FF0000"/>
                        </a:solidFill>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ja-JP" altLang="en-US" sz="1400" b="0" dirty="0">
                          <a:latin typeface="BIZ UDPゴシック" panose="020B0400000000000000" pitchFamily="50" charset="-128"/>
                          <a:ea typeface="BIZ UDPゴシック" panose="020B0400000000000000" pitchFamily="50" charset="-128"/>
                        </a:rPr>
                        <a:t>②情報入手方法と実態の説明及びアウトリーチによる現場実習で、地域を知る。</a:t>
                      </a:r>
                      <a:r>
                        <a:rPr kumimoji="1" lang="ja-JP" altLang="en-US" sz="1400" b="0" dirty="0">
                          <a:solidFill>
                            <a:srgbClr val="7030A0"/>
                          </a:solidFill>
                          <a:latin typeface="BIZ UDPゴシック" panose="020B0400000000000000" pitchFamily="50" charset="-128"/>
                          <a:ea typeface="BIZ UDPゴシック" panose="020B0400000000000000" pitchFamily="50" charset="-128"/>
                        </a:rPr>
                        <a:t>研修終了後の実践に向けての情報収集であることを理解する</a:t>
                      </a:r>
                    </a:p>
                  </a:txBody>
                  <a:tcPr/>
                </a:tc>
                <a:extLst>
                  <a:ext uri="{0D108BD9-81ED-4DB2-BD59-A6C34878D82A}">
                    <a16:rowId xmlns:a16="http://schemas.microsoft.com/office/drawing/2014/main" val="3616117580"/>
                  </a:ext>
                </a:extLst>
              </a:tr>
              <a:tr h="32372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BIZ UDPゴシック" panose="020B0400000000000000" pitchFamily="50" charset="-128"/>
                          <a:ea typeface="BIZ UDPゴシック" panose="020B0400000000000000" pitchFamily="50" charset="-128"/>
                        </a:rPr>
                        <a:t>実習２</a:t>
                      </a:r>
                      <a:endParaRPr kumimoji="1" lang="en-US" altLang="ja-JP" sz="1800" b="0" dirty="0">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BIZ UDPゴシック" panose="020B0400000000000000" pitchFamily="50" charset="-128"/>
                          <a:ea typeface="BIZ UDPゴシック" panose="020B0400000000000000" pitchFamily="50" charset="-128"/>
                        </a:rPr>
                        <a:t>（初任）</a:t>
                      </a:r>
                    </a:p>
                    <a:p>
                      <a:endParaRPr kumimoji="1" lang="ja-JP" altLang="en-US" dirty="0"/>
                    </a:p>
                  </a:txBody>
                  <a:tcPr/>
                </a:tc>
                <a:tc>
                  <a:txBody>
                    <a:bodyPr/>
                    <a:lstStyle/>
                    <a:p>
                      <a:pPr algn="l"/>
                      <a:r>
                        <a:rPr kumimoji="1" lang="ja-JP" altLang="en-US" sz="1400" b="0" dirty="0">
                          <a:latin typeface="BIZ UDPゴシック" panose="020B0400000000000000" pitchFamily="50" charset="-128"/>
                          <a:ea typeface="BIZ UDPゴシック" panose="020B0400000000000000" pitchFamily="50" charset="-128"/>
                        </a:rPr>
                        <a:t>①法定研修の演習での検討を受けて</a:t>
                      </a:r>
                      <a:endParaRPr kumimoji="1" lang="en-US" altLang="ja-JP" sz="1400" b="0" dirty="0">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ja-JP" altLang="en-US" sz="1400" b="0" dirty="0">
                          <a:latin typeface="BIZ UDPゴシック" panose="020B0400000000000000" pitchFamily="50" charset="-128"/>
                          <a:ea typeface="BIZ UDPゴシック" panose="020B0400000000000000" pitchFamily="50" charset="-128"/>
                        </a:rPr>
                        <a:t> </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再アセスメント～サービス等利用計画の作成</a:t>
                      </a:r>
                    </a:p>
                    <a:p>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BIZ UDPゴシック" panose="020B0400000000000000" pitchFamily="50" charset="-128"/>
                          <a:ea typeface="BIZ UDPゴシック" panose="020B0400000000000000" pitchFamily="50" charset="-128"/>
                        </a:rPr>
                        <a:t>①アセスメントの検証（再アセスメントする視点・他者の視点から気づき合うＳＶ・グループ検討）</a:t>
                      </a:r>
                      <a:endParaRPr kumimoji="1" lang="en-US" altLang="ja-JP" sz="1400" b="0" dirty="0">
                        <a:latin typeface="BIZ UDPゴシック" panose="020B0400000000000000" pitchFamily="50" charset="-128"/>
                        <a:ea typeface="BIZ UDPゴシック" panose="020B04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演習講師</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：足りない視点を再アセスメントし、計画が作れるまで指導する。そして、実習に向け（再面接等）の準備内容を熟知してもらい、実習に送り出す。</a:t>
                      </a:r>
                      <a:endParaRPr kumimoji="1" lang="en-US" altLang="ja-JP" sz="1400" b="0" dirty="0">
                        <a:latin typeface="BIZ UDPゴシック" panose="020B0400000000000000" pitchFamily="50" charset="-128"/>
                        <a:ea typeface="BIZ UDPゴシック" panose="020B04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実習担当（主任）</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：再アセスメントから導き出したニーズに基づき、作成されたサービス等利用計画について、計画案の説明を受け、　足りない視点やインフォーマル支援含めた応援プランであるか等を一緒に確認する中で、承認や新たな視点による計画修正への気づきをスーパーバイズし、計画修正したものを本研修でのグループ討議（</a:t>
                      </a:r>
                      <a:r>
                        <a:rPr kumimoji="1" lang="en-US" altLang="ja-JP" sz="1400" b="0" dirty="0">
                          <a:latin typeface="BIZ UDPゴシック" panose="020B0400000000000000" pitchFamily="50" charset="-128"/>
                          <a:ea typeface="BIZ UDPゴシック" panose="020B0400000000000000" pitchFamily="50" charset="-128"/>
                        </a:rPr>
                        <a:t>GSV</a:t>
                      </a:r>
                      <a:r>
                        <a:rPr kumimoji="1" lang="ja-JP" altLang="en-US" sz="1400" b="0" dirty="0">
                          <a:latin typeface="BIZ UDPゴシック" panose="020B0400000000000000" pitchFamily="50" charset="-128"/>
                          <a:ea typeface="BIZ UDPゴシック" panose="020B0400000000000000" pitchFamily="50" charset="-128"/>
                        </a:rPr>
                        <a:t>）へ送り出す。</a:t>
                      </a:r>
                      <a:endParaRPr kumimoji="1" lang="en-US" altLang="ja-JP" sz="14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FF0000"/>
                          </a:solidFill>
                          <a:latin typeface="BIZ UDPゴシック" panose="020B0400000000000000" pitchFamily="50" charset="-128"/>
                          <a:ea typeface="BIZ UDPゴシック" panose="020B0400000000000000" pitchFamily="50" charset="-128"/>
                        </a:rPr>
                        <a:t>　答え合わせし、サービス等利用計画の完成版に向けてアドバイスしてしまう傾向を自制する必要がある。なぜなら、研修構造と</a:t>
                      </a:r>
                      <a:r>
                        <a:rPr kumimoji="1" lang="en-US" altLang="ja-JP" sz="1400" b="0" dirty="0">
                          <a:solidFill>
                            <a:srgbClr val="FF0000"/>
                          </a:solidFill>
                          <a:latin typeface="BIZ UDPゴシック" panose="020B0400000000000000" pitchFamily="50" charset="-128"/>
                          <a:ea typeface="BIZ UDPゴシック" panose="020B0400000000000000" pitchFamily="50" charset="-128"/>
                        </a:rPr>
                        <a:t>SV</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の実習であり、受講者が主体的に学んで（気づいて）本研修へ戻る過程のであるから</a:t>
                      </a:r>
                      <a:endParaRPr kumimoji="1" lang="en-US" altLang="ja-JP" sz="1400" b="0" dirty="0">
                        <a:solidFill>
                          <a:srgbClr val="FF0000"/>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0400213"/>
                  </a:ext>
                </a:extLst>
              </a:tr>
            </a:tbl>
          </a:graphicData>
        </a:graphic>
      </p:graphicFrame>
      <p:sp>
        <p:nvSpPr>
          <p:cNvPr id="4" name="スライド番号プレースホルダー 3">
            <a:extLst>
              <a:ext uri="{FF2B5EF4-FFF2-40B4-BE49-F238E27FC236}">
                <a16:creationId xmlns:a16="http://schemas.microsoft.com/office/drawing/2014/main" id="{A5664610-A0EB-6D7F-60FE-31BA226ADF31}"/>
              </a:ext>
            </a:extLst>
          </p:cNvPr>
          <p:cNvSpPr>
            <a:spLocks noGrp="1"/>
          </p:cNvSpPr>
          <p:nvPr>
            <p:ph type="sldNum" sz="quarter" idx="12"/>
          </p:nvPr>
        </p:nvSpPr>
        <p:spPr>
          <a:xfrm>
            <a:off x="6888256" y="6605097"/>
            <a:ext cx="2057400" cy="365125"/>
          </a:xfrm>
        </p:spPr>
        <p:txBody>
          <a:bodyPr/>
          <a:lstStyle/>
          <a:p>
            <a:fld id="{2ADEAB0B-3364-414D-832E-F3CDA843F507}" type="slidenum">
              <a:rPr kumimoji="1" lang="ja-JP" altLang="en-US" smtClean="0"/>
              <a:t>40</a:t>
            </a:fld>
            <a:endParaRPr kumimoji="1" lang="ja-JP" altLang="en-US" dirty="0"/>
          </a:p>
        </p:txBody>
      </p:sp>
      <p:sp>
        <p:nvSpPr>
          <p:cNvPr id="3" name="四角形: 角を丸くする 2">
            <a:extLst>
              <a:ext uri="{FF2B5EF4-FFF2-40B4-BE49-F238E27FC236}">
                <a16:creationId xmlns:a16="http://schemas.microsoft.com/office/drawing/2014/main" id="{86CD5D29-D7DA-2976-2465-E59B86AFCD49}"/>
              </a:ext>
            </a:extLst>
          </p:cNvPr>
          <p:cNvSpPr/>
          <p:nvPr/>
        </p:nvSpPr>
        <p:spPr>
          <a:xfrm>
            <a:off x="8220075" y="2915441"/>
            <a:ext cx="914400" cy="1873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t>GSV</a:t>
            </a:r>
            <a:endParaRPr kumimoji="1" lang="ja-JP" altLang="en-US" dirty="0"/>
          </a:p>
        </p:txBody>
      </p:sp>
      <p:sp>
        <p:nvSpPr>
          <p:cNvPr id="5" name="四角形: 角を丸くする 4">
            <a:extLst>
              <a:ext uri="{FF2B5EF4-FFF2-40B4-BE49-F238E27FC236}">
                <a16:creationId xmlns:a16="http://schemas.microsoft.com/office/drawing/2014/main" id="{21F02D6B-4BA1-A980-7B81-83080D02CF39}"/>
              </a:ext>
            </a:extLst>
          </p:cNvPr>
          <p:cNvSpPr/>
          <p:nvPr/>
        </p:nvSpPr>
        <p:spPr>
          <a:xfrm>
            <a:off x="8220075" y="6534149"/>
            <a:ext cx="914400" cy="1873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a:t>GSV</a:t>
            </a:r>
            <a:endParaRPr kumimoji="1" lang="ja-JP" altLang="en-US" dirty="0"/>
          </a:p>
        </p:txBody>
      </p:sp>
      <p:sp>
        <p:nvSpPr>
          <p:cNvPr id="9" name="矢印: 下 8">
            <a:extLst>
              <a:ext uri="{FF2B5EF4-FFF2-40B4-BE49-F238E27FC236}">
                <a16:creationId xmlns:a16="http://schemas.microsoft.com/office/drawing/2014/main" id="{3A5573AA-97BA-8A64-123A-6FE09A614392}"/>
              </a:ext>
            </a:extLst>
          </p:cNvPr>
          <p:cNvSpPr/>
          <p:nvPr/>
        </p:nvSpPr>
        <p:spPr>
          <a:xfrm>
            <a:off x="1748118" y="833718"/>
            <a:ext cx="295835" cy="24204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656819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617153-DFA5-609D-EBBE-7DAD309A4AA0}"/>
              </a:ext>
            </a:extLst>
          </p:cNvPr>
          <p:cNvSpPr>
            <a:spLocks noGrp="1"/>
          </p:cNvSpPr>
          <p:nvPr>
            <p:ph type="title"/>
          </p:nvPr>
        </p:nvSpPr>
        <p:spPr>
          <a:xfrm>
            <a:off x="304800" y="270996"/>
            <a:ext cx="8210550" cy="338604"/>
          </a:xfrm>
        </p:spPr>
        <p:txBody>
          <a:bodyPr>
            <a:normAutofit fontScale="90000"/>
          </a:bodyPr>
          <a:lstStyle/>
          <a:p>
            <a:pPr algn="ctr"/>
            <a:r>
              <a:rPr kumimoji="1" lang="ja-JP" altLang="en-US" sz="3100" dirty="0">
                <a:latin typeface="BIZ UDPゴシック" panose="020B0400000000000000" pitchFamily="50" charset="-128"/>
                <a:ea typeface="BIZ UDPゴシック" panose="020B0400000000000000" pitchFamily="50" charset="-128"/>
              </a:rPr>
              <a:t>初任者研修（演習講師）養成マニュアル（案）</a:t>
            </a:r>
            <a:r>
              <a:rPr kumimoji="1" lang="en-US" altLang="ja-JP" sz="1200" dirty="0">
                <a:solidFill>
                  <a:srgbClr val="C00000"/>
                </a:solidFill>
                <a:latin typeface="BIZ UDPゴシック" panose="020B0400000000000000" pitchFamily="50" charset="-128"/>
                <a:ea typeface="BIZ UDPゴシック" panose="020B0400000000000000" pitchFamily="50" charset="-128"/>
              </a:rPr>
              <a:t>※</a:t>
            </a:r>
            <a:r>
              <a:rPr kumimoji="1" lang="ja-JP" altLang="en-US" sz="1200" dirty="0">
                <a:solidFill>
                  <a:srgbClr val="C00000"/>
                </a:solidFill>
                <a:latin typeface="BIZ UDPゴシック" panose="020B0400000000000000" pitchFamily="50" charset="-128"/>
                <a:ea typeface="BIZ UDPゴシック" panose="020B0400000000000000" pitchFamily="50" charset="-128"/>
              </a:rPr>
              <a:t>統括も一緒に実施</a:t>
            </a:r>
            <a:br>
              <a:rPr kumimoji="1" lang="ja-JP" altLang="en-US" sz="3600" dirty="0">
                <a:solidFill>
                  <a:srgbClr val="C00000"/>
                </a:solidFill>
                <a:latin typeface="BIZ UDPゴシック" panose="020B0400000000000000" pitchFamily="50" charset="-128"/>
                <a:ea typeface="BIZ UDPゴシック" panose="020B0400000000000000" pitchFamily="50" charset="-128"/>
              </a:rPr>
            </a:br>
            <a:endParaRPr kumimoji="1" lang="ja-JP" altLang="en-US" sz="3600" dirty="0">
              <a:latin typeface="BIZ UDPゴシック" panose="020B0400000000000000" pitchFamily="50" charset="-128"/>
              <a:ea typeface="BIZ UDPゴシック" panose="020B0400000000000000" pitchFamily="50" charset="-128"/>
            </a:endParaRPr>
          </a:p>
        </p:txBody>
      </p:sp>
      <p:graphicFrame>
        <p:nvGraphicFramePr>
          <p:cNvPr id="5" name="表 5">
            <a:extLst>
              <a:ext uri="{FF2B5EF4-FFF2-40B4-BE49-F238E27FC236}">
                <a16:creationId xmlns:a16="http://schemas.microsoft.com/office/drawing/2014/main" id="{23D332B4-29FE-897E-B8C1-2A2F3DB9BCD9}"/>
              </a:ext>
            </a:extLst>
          </p:cNvPr>
          <p:cNvGraphicFramePr>
            <a:graphicFrameLocks noGrp="1"/>
          </p:cNvGraphicFramePr>
          <p:nvPr>
            <p:ph idx="1"/>
          </p:nvPr>
        </p:nvGraphicFramePr>
        <p:xfrm>
          <a:off x="170328" y="504078"/>
          <a:ext cx="8875058" cy="6352241"/>
        </p:xfrm>
        <a:graphic>
          <a:graphicData uri="http://schemas.openxmlformats.org/drawingml/2006/table">
            <a:tbl>
              <a:tblPr firstRow="1" bandRow="1">
                <a:tableStyleId>{5C22544A-7EE6-4342-B048-85BDC9FD1C3A}</a:tableStyleId>
              </a:tblPr>
              <a:tblGrid>
                <a:gridCol w="1068083">
                  <a:extLst>
                    <a:ext uri="{9D8B030D-6E8A-4147-A177-3AD203B41FA5}">
                      <a16:colId xmlns:a16="http://schemas.microsoft.com/office/drawing/2014/main" val="459453415"/>
                    </a:ext>
                  </a:extLst>
                </a:gridCol>
                <a:gridCol w="3954559">
                  <a:extLst>
                    <a:ext uri="{9D8B030D-6E8A-4147-A177-3AD203B41FA5}">
                      <a16:colId xmlns:a16="http://schemas.microsoft.com/office/drawing/2014/main" val="3322397254"/>
                    </a:ext>
                  </a:extLst>
                </a:gridCol>
                <a:gridCol w="3852416">
                  <a:extLst>
                    <a:ext uri="{9D8B030D-6E8A-4147-A177-3AD203B41FA5}">
                      <a16:colId xmlns:a16="http://schemas.microsoft.com/office/drawing/2014/main" val="2136756559"/>
                    </a:ext>
                  </a:extLst>
                </a:gridCol>
              </a:tblGrid>
              <a:tr h="390990">
                <a:tc>
                  <a:txBody>
                    <a:bodyPr/>
                    <a:lstStyle/>
                    <a:p>
                      <a:pPr algn="ctr"/>
                      <a:r>
                        <a:rPr kumimoji="1" lang="ja-JP" altLang="en-US" dirty="0">
                          <a:latin typeface="BIZ UDPゴシック" panose="020B0400000000000000" pitchFamily="50" charset="-128"/>
                          <a:ea typeface="BIZ UDPゴシック" panose="020B0400000000000000" pitchFamily="50" charset="-128"/>
                        </a:rPr>
                        <a:t>演習日</a:t>
                      </a:r>
                    </a:p>
                  </a:txBody>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内　容（留意点）</a:t>
                      </a:r>
                    </a:p>
                  </a:txBody>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養成方法</a:t>
                      </a:r>
                    </a:p>
                  </a:txBody>
                  <a:tcPr/>
                </a:tc>
                <a:extLst>
                  <a:ext uri="{0D108BD9-81ED-4DB2-BD59-A6C34878D82A}">
                    <a16:rowId xmlns:a16="http://schemas.microsoft.com/office/drawing/2014/main" val="2001687933"/>
                  </a:ext>
                </a:extLst>
              </a:tr>
              <a:tr h="1687147">
                <a:tc>
                  <a:txBody>
                    <a:bodyPr/>
                    <a:lstStyle/>
                    <a:p>
                      <a:r>
                        <a:rPr kumimoji="1" lang="ja-JP" altLang="en-US" dirty="0">
                          <a:latin typeface="BIZ UDPゴシック" panose="020B0400000000000000" pitchFamily="50" charset="-128"/>
                          <a:ea typeface="BIZ UDPゴシック" panose="020B0400000000000000" pitchFamily="50" charset="-128"/>
                        </a:rPr>
                        <a:t>１日目</a:t>
                      </a:r>
                    </a:p>
                  </a:txBody>
                  <a:tcPr/>
                </a:tc>
                <a:tc>
                  <a:txBody>
                    <a:bodyPr/>
                    <a:lstStyle/>
                    <a:p>
                      <a:r>
                        <a:rPr lang="ja-JP" altLang="en-US" sz="1100" b="1" i="0" u="none" strike="noStrike" baseline="0" dirty="0">
                          <a:solidFill>
                            <a:srgbClr val="000000"/>
                          </a:solidFill>
                          <a:effectLst/>
                          <a:latin typeface="BIZ UDPゴシック" panose="020B0400000000000000" pitchFamily="50" charset="-128"/>
                          <a:ea typeface="BIZ UDPゴシック" panose="020B0400000000000000" pitchFamily="50" charset="-128"/>
                        </a:rPr>
                        <a:t>　利用者の</a:t>
                      </a:r>
                      <a:r>
                        <a:rPr lang="ja-JP" altLang="en-US" sz="1100" b="1" i="0" u="none" strike="noStrike" baseline="0" dirty="0">
                          <a:solidFill>
                            <a:srgbClr val="FF0000"/>
                          </a:solidFill>
                          <a:effectLst/>
                          <a:latin typeface="BIZ UDPゴシック" panose="020B0400000000000000" pitchFamily="50" charset="-128"/>
                          <a:ea typeface="BIZ UDPゴシック" panose="020B0400000000000000" pitchFamily="50" charset="-128"/>
                        </a:rPr>
                        <a:t>主訴を明確</a:t>
                      </a:r>
                      <a:r>
                        <a:rPr lang="ja-JP" altLang="en-US" sz="1100" b="1" i="0" u="none" strike="noStrike" baseline="0" dirty="0">
                          <a:solidFill>
                            <a:schemeClr val="tx1"/>
                          </a:solidFill>
                          <a:effectLst/>
                          <a:latin typeface="BIZ UDPゴシック" panose="020B0400000000000000" pitchFamily="50" charset="-128"/>
                          <a:ea typeface="BIZ UDPゴシック" panose="020B0400000000000000" pitchFamily="50" charset="-128"/>
                        </a:rPr>
                        <a:t>にし、</a:t>
                      </a:r>
                      <a:r>
                        <a:rPr lang="ja-JP" altLang="en-US" sz="1100" b="1" i="0" u="none" strike="noStrike" baseline="0" dirty="0">
                          <a:solidFill>
                            <a:srgbClr val="000000"/>
                          </a:solidFill>
                          <a:effectLst/>
                          <a:latin typeface="BIZ UDPゴシック" panose="020B0400000000000000" pitchFamily="50" charset="-128"/>
                          <a:ea typeface="BIZ UDPゴシック" panose="020B0400000000000000" pitchFamily="50" charset="-128"/>
                        </a:rPr>
                        <a:t>本人・家族等からの</a:t>
                      </a:r>
                      <a:r>
                        <a:rPr lang="ja-JP" altLang="en-US" sz="1100" b="1" i="0" u="none" strike="noStrike" baseline="0" dirty="0">
                          <a:solidFill>
                            <a:srgbClr val="FF0000"/>
                          </a:solidFill>
                          <a:effectLst/>
                          <a:latin typeface="BIZ UDPゴシック" panose="020B0400000000000000" pitchFamily="50" charset="-128"/>
                          <a:ea typeface="BIZ UDPゴシック" panose="020B0400000000000000" pitchFamily="50" charset="-128"/>
                        </a:rPr>
                        <a:t>情報収集とその分析（アセスメント）</a:t>
                      </a:r>
                      <a:endParaRPr lang="en-US" altLang="ja-JP" sz="1100" b="1" i="0" u="none" strike="noStrike" baseline="0" dirty="0">
                        <a:solidFill>
                          <a:srgbClr val="FF0000"/>
                        </a:solidFill>
                        <a:effectLst/>
                        <a:latin typeface="BIZ UDPゴシック" panose="020B0400000000000000" pitchFamily="50" charset="-128"/>
                        <a:ea typeface="BIZ UDPゴシック" panose="020B0400000000000000" pitchFamily="50" charset="-128"/>
                      </a:endParaRPr>
                    </a:p>
                    <a:p>
                      <a:r>
                        <a:rPr lang="ja-JP" altLang="en-US" sz="1100" b="1" i="0" u="none" strike="noStrike" baseline="0" dirty="0">
                          <a:solidFill>
                            <a:srgbClr val="FF0000"/>
                          </a:solidFill>
                          <a:effectLst/>
                          <a:latin typeface="BIZ UDPゴシック" panose="020B0400000000000000" pitchFamily="50" charset="-128"/>
                          <a:ea typeface="BIZ UDPゴシック" panose="020B0400000000000000" pitchFamily="50" charset="-128"/>
                        </a:rPr>
                        <a:t>　</a:t>
                      </a:r>
                      <a:r>
                        <a:rPr lang="ja-JP" altLang="en-US" sz="1100" b="1" i="0" u="none" strike="noStrike" baseline="0" dirty="0">
                          <a:solidFill>
                            <a:srgbClr val="000000"/>
                          </a:solidFill>
                          <a:effectLst/>
                          <a:latin typeface="BIZ UDPゴシック" panose="020B0400000000000000" pitchFamily="50" charset="-128"/>
                          <a:ea typeface="BIZ UDPゴシック" panose="020B0400000000000000" pitchFamily="50" charset="-128"/>
                        </a:rPr>
                        <a:t>相談支援専門員としての</a:t>
                      </a:r>
                      <a:r>
                        <a:rPr lang="ja-JP" altLang="en-US" sz="1100" b="1" i="0" u="none" strike="noStrike" baseline="0" dirty="0">
                          <a:solidFill>
                            <a:schemeClr val="tx1"/>
                          </a:solidFill>
                          <a:effectLst/>
                          <a:latin typeface="BIZ UDPゴシック" panose="020B0400000000000000" pitchFamily="50" charset="-128"/>
                          <a:ea typeface="BIZ UDPゴシック" panose="020B0400000000000000" pitchFamily="50" charset="-128"/>
                        </a:rPr>
                        <a:t>専門的な</a:t>
                      </a:r>
                      <a:r>
                        <a:rPr lang="ja-JP" altLang="en-US" sz="1100" b="1" i="0" u="none" strike="noStrike" baseline="0" dirty="0">
                          <a:solidFill>
                            <a:srgbClr val="FF0000"/>
                          </a:solidFill>
                          <a:effectLst/>
                          <a:latin typeface="BIZ UDPゴシック" panose="020B0400000000000000" pitchFamily="50" charset="-128"/>
                          <a:ea typeface="BIZ UDPゴシック" panose="020B0400000000000000" pitchFamily="50" charset="-128"/>
                        </a:rPr>
                        <a:t>判断の根拠を説明できる技術</a:t>
                      </a:r>
                      <a:r>
                        <a:rPr lang="ja-JP" altLang="en-US" sz="1100" b="1" i="0" u="none" strike="noStrike" baseline="0" dirty="0">
                          <a:solidFill>
                            <a:srgbClr val="000000"/>
                          </a:solidFill>
                          <a:effectLst/>
                          <a:latin typeface="BIZ UDPゴシック" panose="020B0400000000000000" pitchFamily="50" charset="-128"/>
                          <a:ea typeface="BIZ UDPゴシック" panose="020B0400000000000000" pitchFamily="50" charset="-128"/>
                        </a:rPr>
                        <a:t>修得する。　</a:t>
                      </a:r>
                    </a:p>
                    <a:p>
                      <a:r>
                        <a:rPr lang="ja-JP" altLang="en-US" sz="1100" b="1" i="0" u="none" strike="noStrike" baseline="0" dirty="0">
                          <a:solidFill>
                            <a:srgbClr val="000000"/>
                          </a:solidFill>
                          <a:effectLst/>
                          <a:latin typeface="BIZ UDPゴシック" panose="020B0400000000000000" pitchFamily="50" charset="-128"/>
                          <a:ea typeface="BIZ UDPゴシック" panose="020B0400000000000000" pitchFamily="50" charset="-128"/>
                        </a:rPr>
                        <a:t>　アセスメントにおいて収集した情報から、</a:t>
                      </a:r>
                      <a:r>
                        <a:rPr lang="ja-JP" altLang="en-US" sz="1100" b="1" i="0" u="none" strike="noStrike" baseline="0" dirty="0">
                          <a:solidFill>
                            <a:srgbClr val="FF0000"/>
                          </a:solidFill>
                          <a:effectLst/>
                          <a:latin typeface="BIZ UDPゴシック" panose="020B0400000000000000" pitchFamily="50" charset="-128"/>
                          <a:ea typeface="BIZ UDPゴシック" panose="020B0400000000000000" pitchFamily="50" charset="-128"/>
                        </a:rPr>
                        <a:t>専門職としてニーズを導くための技術</a:t>
                      </a:r>
                      <a:r>
                        <a:rPr lang="ja-JP" altLang="en-US" sz="1100" b="1" i="0" u="none" strike="noStrike" baseline="0" dirty="0">
                          <a:solidFill>
                            <a:srgbClr val="000000"/>
                          </a:solidFill>
                          <a:effectLst/>
                          <a:latin typeface="BIZ UDPゴシック" panose="020B0400000000000000" pitchFamily="50" charset="-128"/>
                          <a:ea typeface="BIZ UDPゴシック" panose="020B0400000000000000" pitchFamily="50" charset="-128"/>
                        </a:rPr>
                        <a:t>を修得する</a:t>
                      </a:r>
                      <a:r>
                        <a:rPr lang="ja-JP" altLang="en-US" sz="1100" b="0" i="0" u="none" strike="noStrike" baseline="0" dirty="0">
                          <a:solidFill>
                            <a:srgbClr val="000000"/>
                          </a:solidFill>
                          <a:latin typeface="BIZ UDPゴシック" panose="020B0400000000000000" pitchFamily="50" charset="-128"/>
                          <a:ea typeface="BIZ UDPゴシック" panose="020B0400000000000000" pitchFamily="50" charset="-128"/>
                        </a:rPr>
                        <a:t>	</a:t>
                      </a:r>
                      <a:endParaRPr lang="en-US" altLang="ja-JP" sz="1100" b="0" i="0" u="none" strike="noStrike" baseline="0" dirty="0">
                        <a:solidFill>
                          <a:srgbClr val="000000"/>
                        </a:solidFill>
                        <a:latin typeface="BIZ UDPゴシック" panose="020B0400000000000000" pitchFamily="50" charset="-128"/>
                        <a:ea typeface="BIZ UDPゴシック" panose="020B0400000000000000" pitchFamily="50" charset="-128"/>
                      </a:endParaRPr>
                    </a:p>
                    <a:p>
                      <a:endParaRPr kumimoji="1" lang="en-US" altLang="ja-JP" sz="1100" b="0" i="0" u="none" strike="noStrike" baseline="0" dirty="0">
                        <a:solidFill>
                          <a:srgbClr val="000000"/>
                        </a:solidFill>
                        <a:latin typeface="BIZ UDPゴシック" panose="020B0400000000000000" pitchFamily="50" charset="-128"/>
                        <a:ea typeface="BIZ UDPゴシック" panose="020B0400000000000000" pitchFamily="50" charset="-128"/>
                      </a:endParaRPr>
                    </a:p>
                    <a:p>
                      <a:r>
                        <a:rPr kumimoji="1" lang="ja-JP" altLang="en-US" sz="1100" b="0" i="0" u="none" strike="noStrike" baseline="0" dirty="0">
                          <a:solidFill>
                            <a:srgbClr val="000000"/>
                          </a:solidFill>
                          <a:latin typeface="BIZ UDPゴシック" panose="020B0400000000000000" pitchFamily="50" charset="-128"/>
                          <a:ea typeface="BIZ UDPゴシック" panose="020B0400000000000000" pitchFamily="50" charset="-128"/>
                        </a:rPr>
                        <a:t>★アセスメントとケースレビューに集中し、支援課題やプラン作成を頭から外すこと</a:t>
                      </a:r>
                      <a:endParaRPr lang="ja-JP" altLang="en-US" sz="1100" b="0" i="0" u="none" strike="noStrike" baseline="0" dirty="0">
                        <a:solidFill>
                          <a:srgbClr val="000000"/>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　演習講師は、実践事例をもとに、養成研修に新アセスメントツールに記載する。（養成研修事前課題１）</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演習講師同士で、ケースレビューとアセスメント内容を</a:t>
                      </a:r>
                      <a:r>
                        <a:rPr kumimoji="1" lang="en-US" altLang="ja-JP" sz="1100" dirty="0">
                          <a:latin typeface="BIZ UDPゴシック" panose="020B0400000000000000" pitchFamily="50" charset="-128"/>
                          <a:ea typeface="BIZ UDPゴシック" panose="020B0400000000000000" pitchFamily="50" charset="-128"/>
                        </a:rPr>
                        <a:t>GSV</a:t>
                      </a:r>
                      <a:r>
                        <a:rPr kumimoji="1" lang="ja-JP" altLang="en-US" sz="1100" dirty="0">
                          <a:latin typeface="BIZ UDPゴシック" panose="020B0400000000000000" pitchFamily="50" charset="-128"/>
                          <a:ea typeface="BIZ UDPゴシック" panose="020B0400000000000000" pitchFamily="50" charset="-128"/>
                        </a:rPr>
                        <a:t>を活用して事例検討する。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（説明では、本演習講師力や養えない）</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556155615"/>
                  </a:ext>
                </a:extLst>
              </a:tr>
              <a:tr h="1687147">
                <a:tc>
                  <a:txBody>
                    <a:bodyPr/>
                    <a:lstStyle/>
                    <a:p>
                      <a:r>
                        <a:rPr kumimoji="1" lang="ja-JP" altLang="en-US" dirty="0">
                          <a:latin typeface="BIZ UDPゴシック" panose="020B0400000000000000" pitchFamily="50" charset="-128"/>
                          <a:ea typeface="BIZ UDPゴシック" panose="020B0400000000000000" pitchFamily="50" charset="-128"/>
                        </a:rPr>
                        <a:t>２日目</a:t>
                      </a:r>
                      <a:endParaRPr kumimoji="1" lang="en-US" altLang="ja-JP"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　ケアマネジメントプロセスで、計画作成力・サービス担当者会議の開催力・モニタリング力・終結の理解を習得する</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①　</a:t>
                      </a:r>
                      <a:r>
                        <a:rPr kumimoji="1" lang="en-US" altLang="ja-JP" sz="1100" dirty="0">
                          <a:latin typeface="BIZ UDPゴシック" panose="020B0400000000000000" pitchFamily="50" charset="-128"/>
                          <a:ea typeface="BIZ UDPゴシック" panose="020B0400000000000000" pitchFamily="50" charset="-128"/>
                        </a:rPr>
                        <a:t>1</a:t>
                      </a:r>
                      <a:r>
                        <a:rPr kumimoji="1" lang="ja-JP" altLang="en-US" sz="1100" dirty="0">
                          <a:latin typeface="BIZ UDPゴシック" panose="020B0400000000000000" pitchFamily="50" charset="-128"/>
                          <a:ea typeface="BIZ UDPゴシック" panose="020B0400000000000000" pitchFamily="50" charset="-128"/>
                        </a:rPr>
                        <a:t>日目の実践事例を新アセスメント様式に落としたものを使用し、長野県版のサービス等利用計画（案）を作成する（養成研修事前課題２）</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これまで作成した、サービス等利用計画も持参し、新旧計画の相違についての気づきをセルフチェックし、演習講師同士で報告し合うグループワークを実施する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②　実習送り出し、ロールプレイ</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演習講師３名で、実習送り出しの説明を実施（演習講師役・受講生役・観察者）</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2505319"/>
                  </a:ext>
                </a:extLst>
              </a:tr>
              <a:tr h="1333649">
                <a:tc>
                  <a:txBody>
                    <a:bodyPr/>
                    <a:lstStyle/>
                    <a:p>
                      <a:r>
                        <a:rPr kumimoji="1" lang="ja-JP" altLang="en-US" dirty="0">
                          <a:latin typeface="BIZ UDPゴシック" panose="020B0400000000000000" pitchFamily="50" charset="-128"/>
                          <a:ea typeface="BIZ UDPゴシック" panose="020B0400000000000000" pitchFamily="50" charset="-128"/>
                        </a:rPr>
                        <a:t>３日目</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分かりやすく説明できる力を養う</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受講同士で相互評価し合う（</a:t>
                      </a:r>
                      <a:r>
                        <a:rPr kumimoji="1" lang="en-US" altLang="ja-JP" sz="1100" dirty="0">
                          <a:latin typeface="BIZ UDPゴシック" panose="020B0400000000000000" pitchFamily="50" charset="-128"/>
                          <a:ea typeface="BIZ UDPゴシック" panose="020B0400000000000000" pitchFamily="50" charset="-128"/>
                        </a:rPr>
                        <a:t>GW)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①　ケースレビュー（アセスメント・計画）を演習講師のグループで報告実践</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②　相互評価のグループワークを実体験</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（ファシリ経験含め）</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③　実習送り出し、ロールプレイ</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演習講師３名で、実習送り出しの説明を実施（演習講師役・受講生役・観察者）</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691758633"/>
                  </a:ext>
                </a:extLst>
              </a:tr>
              <a:tr h="626654">
                <a:tc>
                  <a:txBody>
                    <a:bodyPr/>
                    <a:lstStyle/>
                    <a:p>
                      <a:r>
                        <a:rPr kumimoji="1" lang="ja-JP" altLang="en-US" dirty="0">
                          <a:latin typeface="BIZ UDPゴシック" panose="020B0400000000000000" pitchFamily="50" charset="-128"/>
                          <a:ea typeface="BIZ UDPゴシック" panose="020B0400000000000000" pitchFamily="50" charset="-128"/>
                        </a:rPr>
                        <a:t>４日目</a:t>
                      </a:r>
                      <a:endParaRPr kumimoji="1" lang="en-US" altLang="ja-JP"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計画を分かりやすく説明できる力を養う</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★インフォーマル支援・資源がなくサービス提供できないモノも計画に落とし込む視点に注意</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　　　　同　上</a:t>
                      </a:r>
                    </a:p>
                  </a:txBody>
                  <a:tcPr/>
                </a:tc>
                <a:extLst>
                  <a:ext uri="{0D108BD9-81ED-4DB2-BD59-A6C34878D82A}">
                    <a16:rowId xmlns:a16="http://schemas.microsoft.com/office/drawing/2014/main" val="2243031282"/>
                  </a:ext>
                </a:extLst>
              </a:tr>
              <a:tr h="626654">
                <a:tc>
                  <a:txBody>
                    <a:bodyPr/>
                    <a:lstStyle/>
                    <a:p>
                      <a:r>
                        <a:rPr kumimoji="1" lang="ja-JP" altLang="en-US" dirty="0">
                          <a:latin typeface="BIZ UDPゴシック" panose="020B0400000000000000" pitchFamily="50" charset="-128"/>
                          <a:ea typeface="BIZ UDPゴシック" panose="020B0400000000000000" pitchFamily="50" charset="-128"/>
                        </a:rPr>
                        <a:t>５日目</a:t>
                      </a:r>
                    </a:p>
                  </a:txBody>
                  <a:tcPr/>
                </a:tc>
                <a:tc>
                  <a:txBody>
                    <a:bodyPr/>
                    <a:lstStyle/>
                    <a:p>
                      <a:r>
                        <a:rPr lang="ja-JP" altLang="en-US" sz="1100" b="0" i="0" u="none" strike="noStrike" baseline="0" dirty="0">
                          <a:solidFill>
                            <a:srgbClr val="000000"/>
                          </a:solidFill>
                          <a:latin typeface="BIZ UDPゴシック" panose="020B0400000000000000" pitchFamily="50" charset="-128"/>
                          <a:ea typeface="BIZ UDPゴシック" panose="020B0400000000000000" pitchFamily="50" charset="-128"/>
                        </a:rPr>
                        <a:t>グループで再アセスメントを実施し、</a:t>
                      </a:r>
                      <a:r>
                        <a:rPr lang="ja-JP" altLang="en-US" sz="1100" b="1" i="0" u="none" strike="noStrike" baseline="0" dirty="0">
                          <a:solidFill>
                            <a:srgbClr val="FF00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ニーズの明確化及び支援の検討</a:t>
                      </a:r>
                      <a:r>
                        <a:rPr lang="ja-JP" altLang="en-US" sz="1100" b="0" i="0" u="none" strike="noStrike" baseline="0" dirty="0">
                          <a:solidFill>
                            <a:srgbClr val="000000"/>
                          </a:solidFill>
                          <a:latin typeface="BIZ UDPゴシック" panose="020B0400000000000000" pitchFamily="50" charset="-128"/>
                          <a:ea typeface="BIZ UDPゴシック" panose="020B0400000000000000" pitchFamily="50" charset="-128"/>
                        </a:rPr>
                        <a:t>を行う。選択実践例の地域に存在する</a:t>
                      </a:r>
                      <a:r>
                        <a:rPr lang="ja-JP" altLang="en-US" sz="1100" b="1" i="0" u="none" strike="noStrike" baseline="0" dirty="0">
                          <a:solidFill>
                            <a:srgbClr val="FF00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社会資源を想定して具体的なサービス等利用計画</a:t>
                      </a:r>
                      <a:r>
                        <a:rPr lang="ja-JP" altLang="en-US" sz="1100" b="0" i="0" u="none" strike="noStrike" baseline="0" dirty="0">
                          <a:solidFill>
                            <a:srgbClr val="000000"/>
                          </a:solidFill>
                          <a:latin typeface="BIZ UDPゴシック" panose="020B0400000000000000" pitchFamily="50" charset="-128"/>
                          <a:ea typeface="BIZ UDPゴシック" panose="020B0400000000000000" pitchFamily="50" charset="-128"/>
                        </a:rPr>
                        <a:t>を作成。</a:t>
                      </a:r>
                      <a:endParaRPr kumimoji="1" lang="ja-JP" altLang="en-US" sz="1100" u="none"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演習講師グループで</a:t>
                      </a:r>
                      <a:r>
                        <a:rPr kumimoji="1" lang="en-US" altLang="ja-JP" sz="1100" dirty="0">
                          <a:latin typeface="BIZ UDPゴシック" panose="020B0400000000000000" pitchFamily="50" charset="-128"/>
                          <a:ea typeface="BIZ UDPゴシック" panose="020B0400000000000000" pitchFamily="50" charset="-128"/>
                        </a:rPr>
                        <a:t>1</a:t>
                      </a:r>
                      <a:r>
                        <a:rPr kumimoji="1" lang="ja-JP" altLang="en-US" sz="1100" dirty="0">
                          <a:latin typeface="BIZ UDPゴシック" panose="020B0400000000000000" pitchFamily="50" charset="-128"/>
                          <a:ea typeface="BIZ UDPゴシック" panose="020B0400000000000000" pitchFamily="50" charset="-128"/>
                        </a:rPr>
                        <a:t>事例から、地域資源活用検討と計画作成の演習を実施</a:t>
                      </a:r>
                    </a:p>
                  </a:txBody>
                  <a:tcPr/>
                </a:tc>
                <a:extLst>
                  <a:ext uri="{0D108BD9-81ED-4DB2-BD59-A6C34878D82A}">
                    <a16:rowId xmlns:a16="http://schemas.microsoft.com/office/drawing/2014/main" val="2421627623"/>
                  </a:ext>
                </a:extLst>
              </a:tr>
            </a:tbl>
          </a:graphicData>
        </a:graphic>
      </p:graphicFrame>
      <p:sp>
        <p:nvSpPr>
          <p:cNvPr id="4" name="スライド番号プレースホルダー 3">
            <a:extLst>
              <a:ext uri="{FF2B5EF4-FFF2-40B4-BE49-F238E27FC236}">
                <a16:creationId xmlns:a16="http://schemas.microsoft.com/office/drawing/2014/main" id="{2E5973C0-A08F-7950-AC7F-8B44D6CEFCD7}"/>
              </a:ext>
            </a:extLst>
          </p:cNvPr>
          <p:cNvSpPr>
            <a:spLocks noGrp="1"/>
          </p:cNvSpPr>
          <p:nvPr>
            <p:ph type="sldNum" sz="quarter" idx="12"/>
          </p:nvPr>
        </p:nvSpPr>
        <p:spPr>
          <a:xfrm>
            <a:off x="6457950" y="6491195"/>
            <a:ext cx="2057400" cy="365125"/>
          </a:xfrm>
        </p:spPr>
        <p:txBody>
          <a:bodyPr/>
          <a:lstStyle/>
          <a:p>
            <a:fld id="{2ADEAB0B-3364-414D-832E-F3CDA843F507}" type="slidenum">
              <a:rPr kumimoji="1" lang="ja-JP" altLang="en-US" smtClean="0"/>
              <a:t>41</a:t>
            </a:fld>
            <a:endParaRPr kumimoji="1" lang="ja-JP" altLang="en-US" dirty="0"/>
          </a:p>
        </p:txBody>
      </p:sp>
    </p:spTree>
    <p:extLst>
      <p:ext uri="{BB962C8B-B14F-4D97-AF65-F5344CB8AC3E}">
        <p14:creationId xmlns:p14="http://schemas.microsoft.com/office/powerpoint/2010/main" val="32041002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4917"/>
            <a:ext cx="6448425" cy="634082"/>
          </a:xfrm>
        </p:spPr>
        <p:txBody>
          <a:bodyPr>
            <a:normAutofit fontScale="90000"/>
          </a:bodyPr>
          <a:lstStyle/>
          <a:p>
            <a:r>
              <a:rPr lang="ja-JP" altLang="en-US" dirty="0">
                <a:latin typeface="BIZ UDPゴシック" panose="020B0400000000000000" pitchFamily="50" charset="-128"/>
                <a:ea typeface="BIZ UDPゴシック" panose="020B0400000000000000" pitchFamily="50" charset="-128"/>
              </a:rPr>
              <a:t>現任研修　実習　</a:t>
            </a:r>
            <a:r>
              <a:rPr kumimoji="1" lang="ja-JP" altLang="en-US" dirty="0">
                <a:latin typeface="BIZ UDPゴシック" panose="020B0400000000000000" pitchFamily="50" charset="-128"/>
                <a:ea typeface="BIZ UDPゴシック" panose="020B0400000000000000" pitchFamily="50" charset="-128"/>
              </a:rPr>
              <a:t>報告書①</a:t>
            </a:r>
          </a:p>
        </p:txBody>
      </p:sp>
      <p:sp>
        <p:nvSpPr>
          <p:cNvPr id="4" name="スライド番号プレースホルダー 3"/>
          <p:cNvSpPr>
            <a:spLocks noGrp="1"/>
          </p:cNvSpPr>
          <p:nvPr>
            <p:ph type="sldNum" sz="quarter" idx="12"/>
          </p:nvPr>
        </p:nvSpPr>
        <p:spPr/>
        <p:txBody>
          <a:bodyPr/>
          <a:lstStyle/>
          <a:p>
            <a:fld id="{BFEBEB0A-9E3D-4B14-9782-E2AE3DA60D96}" type="slidenum">
              <a:rPr lang="en-US" smtClean="0"/>
              <a:pPr/>
              <a:t>42</a:t>
            </a:fld>
            <a:endParaRPr lang="en-US"/>
          </a:p>
        </p:txBody>
      </p:sp>
      <p:graphicFrame>
        <p:nvGraphicFramePr>
          <p:cNvPr id="5" name="表 4"/>
          <p:cNvGraphicFramePr>
            <a:graphicFrameLocks noGrp="1"/>
          </p:cNvGraphicFramePr>
          <p:nvPr/>
        </p:nvGraphicFramePr>
        <p:xfrm>
          <a:off x="215516" y="1628799"/>
          <a:ext cx="8712968" cy="4608510"/>
        </p:xfrm>
        <a:graphic>
          <a:graphicData uri="http://schemas.openxmlformats.org/drawingml/2006/table">
            <a:tbl>
              <a:tblPr firstRow="1" firstCol="1" bandRow="1"/>
              <a:tblGrid>
                <a:gridCol w="8712968">
                  <a:extLst>
                    <a:ext uri="{9D8B030D-6E8A-4147-A177-3AD203B41FA5}">
                      <a16:colId xmlns:a16="http://schemas.microsoft.com/office/drawing/2014/main" val="20000"/>
                    </a:ext>
                  </a:extLst>
                </a:gridCol>
              </a:tblGrid>
              <a:tr h="256028">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①自己の振り返りや実践報告・検討を通して確認された支援者自身の気づき・グループメンバーからの助言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80142">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6028">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②</a:t>
                      </a:r>
                      <a:r>
                        <a:rPr lang="ja-JP" altLang="en-US" sz="1400" kern="100" dirty="0">
                          <a:effectLst/>
                          <a:latin typeface="Century" panose="02040604050505020304" pitchFamily="18" charset="0"/>
                          <a:ea typeface="ＭＳ 明朝" panose="02020609040205080304" pitchFamily="17" charset="-128"/>
                          <a:cs typeface="Times New Roman" panose="02020603050405020304" pitchFamily="18" charset="0"/>
                        </a:rPr>
                        <a:t>実習</a:t>
                      </a: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期間で行う取り組む内容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80142">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20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グループメンバーからの助言に優先順位をつける。</a:t>
                      </a:r>
                      <a:endParaRPr lang="en-US"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6028">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②について基幹相談支援センター等との共有方法や必要とする助言（アポイントも含む）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80142">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20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演習講師から助言</a:t>
                      </a:r>
                      <a:endParaRPr lang="en-US" altLang="ja-JP" sz="20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　取り組む内容が漠然としていると、実習期間に行う内容が不明瞭となるため、演習講師が</a:t>
                      </a:r>
                      <a:r>
                        <a:rPr lang="ja-JP" altLang="en-US" sz="2000" b="1" u="sng" kern="100" dirty="0">
                          <a:solidFill>
                            <a:srgbClr val="FF0000"/>
                          </a:solidFill>
                          <a:effectLst>
                            <a:outerShdw blurRad="38100" dist="38100" dir="2700000" algn="tl">
                              <a:srgbClr val="000000">
                                <a:alpha val="43137"/>
                              </a:srgbClr>
                            </a:outerShdw>
                          </a:effectLst>
                          <a:latin typeface="Century" panose="02040604050505020304" pitchFamily="18" charset="0"/>
                          <a:ea typeface="ＭＳ 明朝" panose="02020609040205080304" pitchFamily="17" charset="-128"/>
                          <a:cs typeface="Times New Roman" panose="02020603050405020304" pitchFamily="18" charset="0"/>
                        </a:rPr>
                        <a:t>助言</a:t>
                      </a: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と</a:t>
                      </a:r>
                      <a:r>
                        <a:rPr lang="ja-JP" altLang="en-US" sz="2000" b="1" u="sng" kern="100" dirty="0">
                          <a:solidFill>
                            <a:srgbClr val="FF0000"/>
                          </a:solidFill>
                          <a:effectLst>
                            <a:outerShdw blurRad="38100" dist="38100" dir="2700000" algn="tl">
                              <a:srgbClr val="000000">
                                <a:alpha val="43137"/>
                              </a:srgbClr>
                            </a:outerShdw>
                          </a:effectLst>
                          <a:latin typeface="Century" panose="02040604050505020304" pitchFamily="18" charset="0"/>
                          <a:ea typeface="ＭＳ 明朝" panose="02020609040205080304" pitchFamily="17" charset="-128"/>
                          <a:cs typeface="Times New Roman" panose="02020603050405020304" pitchFamily="18" charset="0"/>
                        </a:rPr>
                        <a:t>実習で対応可能な内容かを判断</a:t>
                      </a: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して伝える</a:t>
                      </a:r>
                      <a:endParaRPr lang="ja-JP"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Rectangle 1"/>
          <p:cNvSpPr>
            <a:spLocks noChangeArrowheads="1"/>
          </p:cNvSpPr>
          <p:nvPr/>
        </p:nvSpPr>
        <p:spPr bwMode="auto">
          <a:xfrm>
            <a:off x="457200" y="1114871"/>
            <a:ext cx="533893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１．</a:t>
            </a:r>
            <a:r>
              <a:rPr lang="ja-JP" altLang="en-US" sz="1400" b="1" dirty="0">
                <a:latin typeface="Century" panose="02040604050505020304" pitchFamily="18" charset="0"/>
                <a:ea typeface="ＭＳ 明朝" panose="02020609040205080304" pitchFamily="17" charset="-128"/>
                <a:cs typeface="Times New Roman" panose="02020603050405020304" pitchFamily="18" charset="0"/>
              </a:rPr>
              <a:t>実習</a:t>
            </a:r>
            <a:r>
              <a:rPr kumimoji="0" lang="ja-JP" altLang="ja-JP" sz="1400" b="1"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で取り組む内容や基幹相談支援センター等の共有方法</a:t>
            </a:r>
            <a:endParaRPr kumimoji="0" lang="ja-JP" altLang="ja-JP" sz="1400" b="0" i="0" u="none" strike="noStrike" cap="none" normalizeH="0" baseline="0" dirty="0">
              <a:ln>
                <a:noFill/>
              </a:ln>
              <a:solidFill>
                <a:schemeClr val="tx1"/>
              </a:solidFill>
              <a:effectLst/>
              <a:latin typeface="Arial" panose="020B0604020202020204" pitchFamily="34" charset="0"/>
            </a:endParaRPr>
          </a:p>
        </p:txBody>
      </p:sp>
      <p:sp>
        <p:nvSpPr>
          <p:cNvPr id="9" name="正方形/長方形 8"/>
          <p:cNvSpPr/>
          <p:nvPr/>
        </p:nvSpPr>
        <p:spPr>
          <a:xfrm>
            <a:off x="6235105" y="754797"/>
            <a:ext cx="2880320" cy="7145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66"/>
                </a:solidFill>
                <a:latin typeface="BIZ UDPゴシック" panose="020B0400000000000000" pitchFamily="50" charset="-128"/>
                <a:ea typeface="BIZ UDPゴシック" panose="020B0400000000000000" pitchFamily="50" charset="-128"/>
              </a:rPr>
              <a:t>演習前</a:t>
            </a:r>
            <a:r>
              <a:rPr kumimoji="1" lang="ja-JP" altLang="en-US" dirty="0">
                <a:solidFill>
                  <a:schemeClr val="tx1"/>
                </a:solidFill>
                <a:latin typeface="BIZ UDPゴシック" panose="020B0400000000000000" pitchFamily="50" charset="-128"/>
                <a:ea typeface="BIZ UDPゴシック" panose="020B0400000000000000" pitchFamily="50" charset="-128"/>
              </a:rPr>
              <a:t>に受講生が記入</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3CEA22EE-F9B1-4823-A7E2-69763C36D31D}"/>
              </a:ext>
            </a:extLst>
          </p:cNvPr>
          <p:cNvSpPr/>
          <p:nvPr/>
        </p:nvSpPr>
        <p:spPr>
          <a:xfrm>
            <a:off x="215516" y="6237309"/>
            <a:ext cx="7947409" cy="5167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ysClr val="windowText" lastClr="000000"/>
                  </a:solidFill>
                </a:ln>
                <a:solidFill>
                  <a:srgbClr val="FF0000"/>
                </a:solidFill>
                <a:effectLst>
                  <a:outerShdw blurRad="38100" dist="19050" dir="2700000" algn="tl" rotWithShape="0">
                    <a:schemeClr val="dk1">
                      <a:alpha val="40000"/>
                    </a:schemeClr>
                  </a:outerShdw>
                </a:effectLst>
              </a:rPr>
              <a:t>本シートを実習に持参して、気づいた事・学んだことを、赤字で記入する。</a:t>
            </a:r>
          </a:p>
        </p:txBody>
      </p:sp>
    </p:spTree>
    <p:extLst>
      <p:ext uri="{BB962C8B-B14F-4D97-AF65-F5344CB8AC3E}">
        <p14:creationId xmlns:p14="http://schemas.microsoft.com/office/powerpoint/2010/main" val="21213251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FEBEB0A-9E3D-4B14-9782-E2AE3DA60D96}" type="slidenum">
              <a:rPr lang="en-US" smtClean="0"/>
              <a:pPr/>
              <a:t>43</a:t>
            </a:fld>
            <a:endParaRPr lang="en-US"/>
          </a:p>
        </p:txBody>
      </p:sp>
      <p:graphicFrame>
        <p:nvGraphicFramePr>
          <p:cNvPr id="5" name="表 4"/>
          <p:cNvGraphicFramePr>
            <a:graphicFrameLocks noGrp="1"/>
          </p:cNvGraphicFramePr>
          <p:nvPr/>
        </p:nvGraphicFramePr>
        <p:xfrm>
          <a:off x="467544" y="1052736"/>
          <a:ext cx="8064896" cy="5184575"/>
        </p:xfrm>
        <a:graphic>
          <a:graphicData uri="http://schemas.openxmlformats.org/drawingml/2006/table">
            <a:tbl>
              <a:tblPr firstRow="1" firstCol="1" bandRow="1"/>
              <a:tblGrid>
                <a:gridCol w="8064896">
                  <a:extLst>
                    <a:ext uri="{9D8B030D-6E8A-4147-A177-3AD203B41FA5}">
                      <a16:colId xmlns:a16="http://schemas.microsoft.com/office/drawing/2014/main" val="20000"/>
                    </a:ext>
                  </a:extLst>
                </a:gridCol>
              </a:tblGrid>
              <a:tr h="272872">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１－②の取り組みとその効果</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64362">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2872">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基幹相談支援センター等との共有内容や助言等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64362">
                <a:tc>
                  <a:txBody>
                    <a:bodyPr/>
                    <a:lstStyle/>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2872">
                <a:tc>
                  <a:txBody>
                    <a:bodyPr/>
                    <a:lstStyle/>
                    <a:p>
                      <a:pPr algn="just">
                        <a:spcAft>
                          <a:spcPts val="0"/>
                        </a:spcAft>
                      </a:pPr>
                      <a:r>
                        <a:rPr lang="ja-JP" altLang="en-US" sz="1400" kern="100" dirty="0">
                          <a:effectLst/>
                          <a:latin typeface="Century" panose="02040604050505020304" pitchFamily="18" charset="0"/>
                          <a:ea typeface="ＭＳ 明朝" panose="02020609040205080304" pitchFamily="17" charset="-128"/>
                          <a:cs typeface="Times New Roman" panose="02020603050405020304" pitchFamily="18" charset="0"/>
                        </a:rPr>
                        <a:t>実習</a:t>
                      </a: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期間の気づき（考察）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37235">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Rectangle 2"/>
          <p:cNvSpPr>
            <a:spLocks noChangeArrowheads="1"/>
          </p:cNvSpPr>
          <p:nvPr/>
        </p:nvSpPr>
        <p:spPr bwMode="auto">
          <a:xfrm>
            <a:off x="34280" y="635935"/>
            <a:ext cx="510909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２．</a:t>
            </a:r>
            <a:r>
              <a:rPr lang="ja-JP" altLang="en-US" sz="1200" b="1" dirty="0">
                <a:latin typeface="Century" panose="02040604050505020304" pitchFamily="18" charset="0"/>
                <a:ea typeface="ＭＳ 明朝" panose="02020609040205080304" pitchFamily="17" charset="-128"/>
                <a:cs typeface="Times New Roman" panose="02020603050405020304" pitchFamily="18" charset="0"/>
              </a:rPr>
              <a:t>実習</a:t>
            </a:r>
            <a:r>
              <a:rPr kumimoji="0" lang="ja-JP" altLang="ja-JP" sz="1200" b="1"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期間に取り組んだ内容・効果・基幹相談支援センターとの連携</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7" name="正方形/長方形 6"/>
          <p:cNvSpPr/>
          <p:nvPr/>
        </p:nvSpPr>
        <p:spPr>
          <a:xfrm>
            <a:off x="5758924" y="278653"/>
            <a:ext cx="3169568" cy="7145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00B0F0"/>
                </a:solidFill>
                <a:latin typeface="BIZ UDPゴシック" panose="020B0400000000000000" pitchFamily="50" charset="-128"/>
                <a:ea typeface="BIZ UDPゴシック" panose="020B0400000000000000" pitchFamily="50" charset="-128"/>
              </a:rPr>
              <a:t>実習後</a:t>
            </a:r>
            <a:r>
              <a:rPr kumimoji="1" lang="ja-JP" altLang="en-US" b="1" dirty="0">
                <a:solidFill>
                  <a:schemeClr val="tx1"/>
                </a:solidFill>
                <a:latin typeface="BIZ UDPゴシック" panose="020B0400000000000000" pitchFamily="50" charset="-128"/>
                <a:ea typeface="BIZ UDPゴシック" panose="020B0400000000000000" pitchFamily="50" charset="-128"/>
              </a:rPr>
              <a:t>に受講生が記入</a:t>
            </a:r>
            <a:endParaRPr kumimoji="1" lang="en-US" altLang="ja-JP"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6198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FEBEB0A-9E3D-4B14-9782-E2AE3DA60D96}" type="slidenum">
              <a:rPr lang="en-US" smtClean="0"/>
              <a:pPr/>
              <a:t>44</a:t>
            </a:fld>
            <a:endParaRPr lang="en-US"/>
          </a:p>
        </p:txBody>
      </p:sp>
      <p:sp>
        <p:nvSpPr>
          <p:cNvPr id="5" name="タイトル 1"/>
          <p:cNvSpPr txBox="1">
            <a:spLocks/>
          </p:cNvSpPr>
          <p:nvPr/>
        </p:nvSpPr>
        <p:spPr>
          <a:xfrm>
            <a:off x="457200" y="274638"/>
            <a:ext cx="5626968" cy="634082"/>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latin typeface="ＭＳ ゴシック" panose="020B0609070205080204" pitchFamily="49" charset="-128"/>
                <a:ea typeface="ＭＳ ゴシック" panose="020B0609070205080204" pitchFamily="49" charset="-128"/>
              </a:rPr>
              <a:t>現任研修　実習　報告書②</a:t>
            </a:r>
          </a:p>
        </p:txBody>
      </p:sp>
      <p:graphicFrame>
        <p:nvGraphicFramePr>
          <p:cNvPr id="10" name="表 9"/>
          <p:cNvGraphicFramePr>
            <a:graphicFrameLocks noGrp="1"/>
          </p:cNvGraphicFramePr>
          <p:nvPr/>
        </p:nvGraphicFramePr>
        <p:xfrm>
          <a:off x="323528" y="1195503"/>
          <a:ext cx="8496944" cy="5087589"/>
        </p:xfrm>
        <a:graphic>
          <a:graphicData uri="http://schemas.openxmlformats.org/drawingml/2006/table">
            <a:tbl>
              <a:tblPr firstRow="1" firstCol="1" bandRow="1"/>
              <a:tblGrid>
                <a:gridCol w="8496944">
                  <a:extLst>
                    <a:ext uri="{9D8B030D-6E8A-4147-A177-3AD203B41FA5}">
                      <a16:colId xmlns:a16="http://schemas.microsoft.com/office/drawing/2014/main" val="20000"/>
                    </a:ext>
                  </a:extLst>
                </a:gridCol>
              </a:tblGrid>
              <a:tr h="282644">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地域の相談支援体制について（指定特定・委託・基幹が担う役割や機能がどのように整理されているか）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13219">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活動エリアに戻り、相談支援を展開する上で、知り得ておくべき情報</a:t>
                      </a:r>
                      <a:endParaRPr lang="en-US"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相談支援の展開の中で、相談できる機関や市町村の相談体制など</a:t>
                      </a:r>
                      <a:endParaRPr lang="en-US"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2644">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（自立支援）協議会ついて（協議会の役割や機能がどのように整理され、展開されているか）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13219">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b="1"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地域課題を取り上げて協議している仕組み（相談・解決の糸口）</a:t>
                      </a:r>
                      <a:endParaRPr 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2644">
                <a:tc>
                  <a:txBody>
                    <a:bodyPr/>
                    <a:lstStyle/>
                    <a:p>
                      <a:pPr algn="just">
                        <a:spcAft>
                          <a:spcPts val="0"/>
                        </a:spcAft>
                      </a:pPr>
                      <a:r>
                        <a:rPr lang="ja-JP" altLang="en-US" sz="1400" kern="100" dirty="0">
                          <a:effectLst/>
                          <a:latin typeface="Century" panose="02040604050505020304" pitchFamily="18" charset="0"/>
                          <a:ea typeface="ＭＳ 明朝" panose="02020609040205080304" pitchFamily="17" charset="-128"/>
                          <a:cs typeface="Times New Roman" panose="02020603050405020304" pitchFamily="18" charset="0"/>
                        </a:rPr>
                        <a:t>実習</a:t>
                      </a: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時に行ってくること（相談体制や協議会について、どのようにして調べてくるか）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13219">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20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演習講師から助言</a:t>
                      </a:r>
                      <a:endParaRPr lang="en-US" altLang="ja-JP" sz="20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　取り組む内容が漠然としていると、実習期間に行う内容が不明瞭となるため、演習講師からの</a:t>
                      </a:r>
                      <a:r>
                        <a:rPr lang="ja-JP" altLang="en-US" sz="2000" b="1" u="sng" kern="100" dirty="0">
                          <a:solidFill>
                            <a:srgbClr val="FF0000"/>
                          </a:solidFill>
                          <a:effectLst>
                            <a:outerShdw blurRad="38100" dist="38100" dir="2700000" algn="tl">
                              <a:srgbClr val="000000">
                                <a:alpha val="43137"/>
                              </a:srgbClr>
                            </a:outerShdw>
                          </a:effectLst>
                          <a:latin typeface="Century" panose="02040604050505020304" pitchFamily="18" charset="0"/>
                          <a:ea typeface="ＭＳ 明朝" panose="02020609040205080304" pitchFamily="17" charset="-128"/>
                          <a:cs typeface="Times New Roman" panose="02020603050405020304" pitchFamily="18" charset="0"/>
                        </a:rPr>
                        <a:t>助言と同意</a:t>
                      </a:r>
                      <a:r>
                        <a:rPr lang="ja-JP" altLang="en-US"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が必要</a:t>
                      </a:r>
                      <a:endParaRPr lang="ja-JP"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1" name="正方形/長方形 10"/>
          <p:cNvSpPr/>
          <p:nvPr/>
        </p:nvSpPr>
        <p:spPr>
          <a:xfrm>
            <a:off x="285413" y="867521"/>
            <a:ext cx="3816424" cy="276999"/>
          </a:xfrm>
          <a:prstGeom prst="rect">
            <a:avLst/>
          </a:prstGeom>
        </p:spPr>
        <p:txBody>
          <a:bodyPr wrap="square">
            <a:spAutoFit/>
          </a:bodyPr>
          <a:lstStyle/>
          <a:p>
            <a:pPr algn="just">
              <a:spcAft>
                <a:spcPts val="0"/>
              </a:spcAft>
            </a:pPr>
            <a:r>
              <a:rPr lang="ja-JP" altLang="ja-JP" sz="1200" b="1" kern="100" dirty="0">
                <a:latin typeface="Century" panose="02040604050505020304" pitchFamily="18" charset="0"/>
                <a:ea typeface="ＭＳ 明朝" panose="02020609040205080304" pitchFamily="17" charset="-128"/>
                <a:cs typeface="Times New Roman" panose="02020603050405020304" pitchFamily="18" charset="0"/>
              </a:rPr>
              <a:t>１．地域の相談支援体制・（自立支援）協議会</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正方形/長方形 11"/>
          <p:cNvSpPr/>
          <p:nvPr/>
        </p:nvSpPr>
        <p:spPr>
          <a:xfrm>
            <a:off x="5940152" y="434398"/>
            <a:ext cx="2880320" cy="7145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66"/>
                </a:solidFill>
                <a:latin typeface="BIZ UDPゴシック" panose="020B0400000000000000" pitchFamily="50" charset="-128"/>
                <a:ea typeface="BIZ UDPゴシック" panose="020B0400000000000000" pitchFamily="50" charset="-128"/>
              </a:rPr>
              <a:t>演習時</a:t>
            </a:r>
            <a:r>
              <a:rPr kumimoji="1" lang="ja-JP" altLang="en-US" b="1" dirty="0">
                <a:solidFill>
                  <a:schemeClr val="tx1"/>
                </a:solidFill>
                <a:latin typeface="BIZ UDPゴシック" panose="020B0400000000000000" pitchFamily="50" charset="-128"/>
                <a:ea typeface="BIZ UDPゴシック" panose="020B0400000000000000" pitchFamily="50" charset="-128"/>
              </a:rPr>
              <a:t>に受講生が記入</a:t>
            </a:r>
            <a:endParaRPr kumimoji="1" lang="en-US" altLang="ja-JP" b="1" dirty="0">
              <a:solidFill>
                <a:schemeClr val="tx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6EEEB5F9-44E5-4A0B-A12B-02C8D10996D5}"/>
              </a:ext>
            </a:extLst>
          </p:cNvPr>
          <p:cNvSpPr/>
          <p:nvPr/>
        </p:nvSpPr>
        <p:spPr>
          <a:xfrm>
            <a:off x="323528" y="6311515"/>
            <a:ext cx="7801297" cy="5167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ysClr val="windowText" lastClr="000000"/>
                  </a:solidFill>
                </a:ln>
                <a:solidFill>
                  <a:srgbClr val="FF0000"/>
                </a:solidFill>
                <a:effectLst>
                  <a:outerShdw blurRad="38100" dist="19050" dir="2700000" algn="tl" rotWithShape="0">
                    <a:schemeClr val="dk1">
                      <a:alpha val="40000"/>
                    </a:schemeClr>
                  </a:outerShdw>
                </a:effectLst>
              </a:rPr>
              <a:t>本シートを実習に持参して、気づいた事・学んだことを、赤字で記入する。</a:t>
            </a:r>
          </a:p>
        </p:txBody>
      </p:sp>
    </p:spTree>
    <p:extLst>
      <p:ext uri="{BB962C8B-B14F-4D97-AF65-F5344CB8AC3E}">
        <p14:creationId xmlns:p14="http://schemas.microsoft.com/office/powerpoint/2010/main" val="1790062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FEBEB0A-9E3D-4B14-9782-E2AE3DA60D96}" type="slidenum">
              <a:rPr lang="en-US" smtClean="0"/>
              <a:pPr/>
              <a:t>45</a:t>
            </a:fld>
            <a:endParaRPr lang="en-US"/>
          </a:p>
        </p:txBody>
      </p:sp>
      <p:graphicFrame>
        <p:nvGraphicFramePr>
          <p:cNvPr id="5" name="表 4"/>
          <p:cNvGraphicFramePr>
            <a:graphicFrameLocks noGrp="1"/>
          </p:cNvGraphicFramePr>
          <p:nvPr/>
        </p:nvGraphicFramePr>
        <p:xfrm>
          <a:off x="467544" y="836712"/>
          <a:ext cx="8219256" cy="5519637"/>
        </p:xfrm>
        <a:graphic>
          <a:graphicData uri="http://schemas.openxmlformats.org/drawingml/2006/table">
            <a:tbl>
              <a:tblPr firstRow="1" firstCol="1" bandRow="1"/>
              <a:tblGrid>
                <a:gridCol w="8219256">
                  <a:extLst>
                    <a:ext uri="{9D8B030D-6E8A-4147-A177-3AD203B41FA5}">
                      <a16:colId xmlns:a16="http://schemas.microsoft.com/office/drawing/2014/main" val="20000"/>
                    </a:ext>
                  </a:extLst>
                </a:gridCol>
              </a:tblGrid>
              <a:tr h="290507">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相談支援体制について分かったこと（実情や課題など）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52536">
                <a:tc>
                  <a:txBody>
                    <a:bodyPr/>
                    <a:lstStyle/>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0507">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（自立支援）協議会について分かったこと（実情や課題など）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52536">
                <a:tc>
                  <a:txBody>
                    <a:bodyPr/>
                    <a:lstStyle/>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0507">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研修終了後、地域支援をどのように展開していくか（基幹相談支援センター等との連携も含む）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43044">
                <a:tc>
                  <a:txBody>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正方形/長方形 5"/>
          <p:cNvSpPr/>
          <p:nvPr/>
        </p:nvSpPr>
        <p:spPr>
          <a:xfrm>
            <a:off x="179512" y="376253"/>
            <a:ext cx="6192688" cy="276999"/>
          </a:xfrm>
          <a:prstGeom prst="rect">
            <a:avLst/>
          </a:prstGeom>
        </p:spPr>
        <p:txBody>
          <a:bodyPr wrap="square">
            <a:spAutoFit/>
          </a:bodyPr>
          <a:lstStyle/>
          <a:p>
            <a:pPr algn="just">
              <a:spcAft>
                <a:spcPts val="0"/>
              </a:spcAft>
            </a:pPr>
            <a:r>
              <a:rPr lang="ja-JP" altLang="ja-JP" sz="1200" b="1" kern="100" dirty="0">
                <a:latin typeface="Century" panose="02040604050505020304" pitchFamily="18" charset="0"/>
                <a:ea typeface="ＭＳ 明朝" panose="02020609040205080304" pitchFamily="17" charset="-128"/>
                <a:cs typeface="Times New Roman" panose="02020603050405020304" pitchFamily="18" charset="0"/>
              </a:rPr>
              <a:t>２．</a:t>
            </a:r>
            <a:r>
              <a:rPr lang="ja-JP" altLang="en-US" sz="1200" b="1" kern="100" dirty="0">
                <a:latin typeface="Century" panose="02040604050505020304" pitchFamily="18" charset="0"/>
                <a:ea typeface="ＭＳ 明朝" panose="02020609040205080304" pitchFamily="17" charset="-128"/>
                <a:cs typeface="Times New Roman" panose="02020603050405020304" pitchFamily="18" charset="0"/>
              </a:rPr>
              <a:t>実習</a:t>
            </a:r>
            <a:r>
              <a:rPr lang="ja-JP" altLang="ja-JP" sz="1200" b="1" kern="100" dirty="0">
                <a:latin typeface="Century" panose="02040604050505020304" pitchFamily="18" charset="0"/>
                <a:ea typeface="ＭＳ 明朝" panose="02020609040205080304" pitchFamily="17" charset="-128"/>
                <a:cs typeface="Times New Roman" panose="02020603050405020304" pitchFamily="18" charset="0"/>
              </a:rPr>
              <a:t>時の取り組み内容・効果・基幹相談支援センター等との連携</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正方形/長方形 6"/>
          <p:cNvSpPr/>
          <p:nvPr/>
        </p:nvSpPr>
        <p:spPr>
          <a:xfrm>
            <a:off x="5796136" y="192793"/>
            <a:ext cx="3169568" cy="7145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00B0F0"/>
                </a:solidFill>
                <a:latin typeface="BIZ UDPゴシック" panose="020B0400000000000000" pitchFamily="50" charset="-128"/>
                <a:ea typeface="BIZ UDPゴシック" panose="020B0400000000000000" pitchFamily="50" charset="-128"/>
              </a:rPr>
              <a:t>実習後</a:t>
            </a:r>
            <a:r>
              <a:rPr kumimoji="1" lang="ja-JP" altLang="en-US" dirty="0">
                <a:solidFill>
                  <a:schemeClr val="tx1"/>
                </a:solidFill>
                <a:latin typeface="BIZ UDPゴシック" panose="020B0400000000000000" pitchFamily="50" charset="-128"/>
                <a:ea typeface="BIZ UDPゴシック" panose="020B0400000000000000" pitchFamily="50" charset="-128"/>
              </a:rPr>
              <a:t>に受講生が記入</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322160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E293FA4D-972A-D6AD-A91F-83DB9ECC5129}"/>
              </a:ext>
            </a:extLst>
          </p:cNvPr>
          <p:cNvGraphicFramePr>
            <a:graphicFrameLocks noGrp="1"/>
          </p:cNvGraphicFramePr>
          <p:nvPr>
            <p:ph idx="1"/>
            <p:extLst>
              <p:ext uri="{D42A27DB-BD31-4B8C-83A1-F6EECF244321}">
                <p14:modId xmlns:p14="http://schemas.microsoft.com/office/powerpoint/2010/main" val="3967671282"/>
              </p:ext>
            </p:extLst>
          </p:nvPr>
        </p:nvGraphicFramePr>
        <p:xfrm>
          <a:off x="0" y="0"/>
          <a:ext cx="9144000" cy="6858000"/>
        </p:xfrm>
        <a:graphic>
          <a:graphicData uri="http://schemas.openxmlformats.org/drawingml/2006/table">
            <a:tbl>
              <a:tblPr firstRow="1" bandRow="1">
                <a:tableStyleId>{21E4AEA4-8DFA-4A89-87EB-49C32662AFE0}</a:tableStyleId>
              </a:tblPr>
              <a:tblGrid>
                <a:gridCol w="1329116">
                  <a:extLst>
                    <a:ext uri="{9D8B030D-6E8A-4147-A177-3AD203B41FA5}">
                      <a16:colId xmlns:a16="http://schemas.microsoft.com/office/drawing/2014/main" val="100002545"/>
                    </a:ext>
                  </a:extLst>
                </a:gridCol>
                <a:gridCol w="3274066">
                  <a:extLst>
                    <a:ext uri="{9D8B030D-6E8A-4147-A177-3AD203B41FA5}">
                      <a16:colId xmlns:a16="http://schemas.microsoft.com/office/drawing/2014/main" val="61237600"/>
                    </a:ext>
                  </a:extLst>
                </a:gridCol>
                <a:gridCol w="4540818">
                  <a:extLst>
                    <a:ext uri="{9D8B030D-6E8A-4147-A177-3AD203B41FA5}">
                      <a16:colId xmlns:a16="http://schemas.microsoft.com/office/drawing/2014/main" val="6027031"/>
                    </a:ext>
                  </a:extLst>
                </a:gridCol>
              </a:tblGrid>
              <a:tr h="382455">
                <a:tc>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ysClr val="windowText" lastClr="000000"/>
                          </a:solidFill>
                        </a:rPr>
                        <a:t>具体的な研修内容</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ysClr val="windowText" lastClr="000000"/>
                          </a:solidFill>
                        </a:rPr>
                        <a:t>想定する研修方法</a:t>
                      </a:r>
                    </a:p>
                  </a:txBody>
                  <a:tcPr/>
                </a:tc>
                <a:extLst>
                  <a:ext uri="{0D108BD9-81ED-4DB2-BD59-A6C34878D82A}">
                    <a16:rowId xmlns:a16="http://schemas.microsoft.com/office/drawing/2014/main" val="4131567700"/>
                  </a:ext>
                </a:extLst>
              </a:tr>
              <a:tr h="39607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BIZ UDPゴシック" panose="020B0400000000000000" pitchFamily="50" charset="-128"/>
                          <a:ea typeface="BIZ UDPゴシック" panose="020B0400000000000000" pitchFamily="50" charset="-128"/>
                        </a:rPr>
                        <a:t>実習１</a:t>
                      </a:r>
                      <a:endParaRPr kumimoji="1" lang="en-US" altLang="ja-JP" sz="1800" b="0" dirty="0">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BIZ UDPゴシック" panose="020B0400000000000000" pitchFamily="50" charset="-128"/>
                          <a:ea typeface="BIZ UDPゴシック" panose="020B0400000000000000" pitchFamily="50" charset="-128"/>
                        </a:rPr>
                        <a:t>（現任）</a:t>
                      </a:r>
                    </a:p>
                    <a:p>
                      <a:endParaRPr kumimoji="1" lang="ja-JP" altLang="en-US" dirty="0"/>
                    </a:p>
                  </a:txBody>
                  <a:tcPr/>
                </a:tc>
                <a:tc>
                  <a:txBody>
                    <a:bodyPr/>
                    <a:lstStyle/>
                    <a:p>
                      <a:pPr algn="l"/>
                      <a:endParaRPr kumimoji="1" lang="en-US" altLang="ja-JP" sz="1400" b="0" dirty="0">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ja-JP" altLang="en-US" sz="1400" b="0" dirty="0">
                          <a:latin typeface="BIZ UDPゴシック" panose="020B0400000000000000" pitchFamily="50" charset="-128"/>
                          <a:ea typeface="BIZ UDPゴシック" panose="020B0400000000000000" pitchFamily="50" charset="-128"/>
                        </a:rPr>
                        <a:t>演習で確認された支援課題についてチームで検討</a:t>
                      </a:r>
                      <a:endParaRPr kumimoji="1" lang="en-US" altLang="ja-JP" sz="1400" b="0" dirty="0">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endParaRPr kumimoji="1" lang="en-US" altLang="ja-JP" sz="1400" b="0" dirty="0">
                        <a:latin typeface="BIZ UDPゴシック" panose="020B0400000000000000" pitchFamily="50" charset="-128"/>
                        <a:ea typeface="BIZ UDPゴシック" panose="020B0400000000000000" pitchFamily="50" charset="-128"/>
                      </a:endParaRPr>
                    </a:p>
                    <a:p>
                      <a:pPr algn="l"/>
                      <a:r>
                        <a:rPr kumimoji="1" lang="en-US" altLang="ja-JP" sz="1400" b="0" dirty="0">
                          <a:latin typeface="BIZ UDPゴシック" panose="020B0400000000000000" pitchFamily="50" charset="-128"/>
                          <a:ea typeface="BIZ UDPゴシック" panose="020B0400000000000000" pitchFamily="50" charset="-128"/>
                        </a:rPr>
                        <a:t> </a:t>
                      </a:r>
                      <a:r>
                        <a:rPr kumimoji="1" lang="en-US" altLang="ja-JP" sz="1400" b="1" dirty="0">
                          <a:solidFill>
                            <a:srgbClr val="FF0000"/>
                          </a:solidFill>
                          <a:latin typeface="BIZ UDPゴシック" panose="020B0400000000000000" pitchFamily="50" charset="-128"/>
                          <a:ea typeface="BIZ UDPゴシック" panose="020B0400000000000000" pitchFamily="50" charset="-128"/>
                        </a:rPr>
                        <a:t>※</a:t>
                      </a:r>
                      <a:r>
                        <a:rPr kumimoji="1" lang="ja-JP" altLang="en-US" sz="1400" b="1" u="sng" dirty="0">
                          <a:solidFill>
                            <a:srgbClr val="FF0000"/>
                          </a:solidFill>
                          <a:latin typeface="BIZ UDPゴシック" panose="020B0400000000000000" pitchFamily="50" charset="-128"/>
                          <a:ea typeface="BIZ UDPゴシック" panose="020B0400000000000000" pitchFamily="50" charset="-128"/>
                        </a:rPr>
                        <a:t>実践事例が「有る」現任者への</a:t>
                      </a:r>
                      <a:r>
                        <a:rPr kumimoji="1" lang="en-US" altLang="ja-JP" sz="1400" b="1" u="sng" dirty="0">
                          <a:solidFill>
                            <a:srgbClr val="FF0000"/>
                          </a:solidFill>
                          <a:latin typeface="BIZ UDPゴシック" panose="020B0400000000000000" pitchFamily="50" charset="-128"/>
                          <a:ea typeface="BIZ UDPゴシック" panose="020B0400000000000000" pitchFamily="50" charset="-128"/>
                        </a:rPr>
                        <a:t>SV</a:t>
                      </a:r>
                    </a:p>
                    <a:p>
                      <a:endParaRPr kumimoji="1" lang="en-US" altLang="ja-JP" sz="1400" dirty="0">
                        <a:latin typeface="BIZ UDPゴシック" panose="020B0400000000000000" pitchFamily="50" charset="-128"/>
                        <a:ea typeface="BIZ UDPゴシック" panose="020B0400000000000000" pitchFamily="50" charset="-128"/>
                      </a:endParaRPr>
                    </a:p>
                    <a:p>
                      <a:pPr defTabSz="685800"/>
                      <a:endParaRPr kumimoji="1" lang="en-US" altLang="ja-JP" sz="1400" b="1" dirty="0">
                        <a:solidFill>
                          <a:schemeClr val="tx1"/>
                        </a:solidFill>
                        <a:latin typeface="MS UI Gothic" panose="020B0600070205080204" pitchFamily="50" charset="-128"/>
                        <a:ea typeface="MS UI Gothic" panose="020B0600070205080204" pitchFamily="50" charset="-128"/>
                      </a:endParaRPr>
                    </a:p>
                    <a:p>
                      <a:pPr defTabSz="685800"/>
                      <a:r>
                        <a:rPr kumimoji="1" lang="en-US" altLang="ja-JP" sz="1400" b="1" dirty="0">
                          <a:solidFill>
                            <a:schemeClr val="tx1"/>
                          </a:solidFill>
                          <a:latin typeface="MS UI Gothic" panose="020B0600070205080204" pitchFamily="50" charset="-128"/>
                          <a:ea typeface="MS UI Gothic" panose="020B0600070205080204" pitchFamily="50" charset="-128"/>
                        </a:rPr>
                        <a:t>【</a:t>
                      </a:r>
                      <a:r>
                        <a:rPr kumimoji="1" lang="ja-JP" altLang="en-US" sz="1400" b="1" dirty="0">
                          <a:solidFill>
                            <a:schemeClr val="tx1"/>
                          </a:solidFill>
                          <a:latin typeface="MS UI Gothic" panose="020B0600070205080204" pitchFamily="50" charset="-128"/>
                          <a:ea typeface="MS UI Gothic" panose="020B0600070205080204" pitchFamily="50" charset="-128"/>
                        </a:rPr>
                        <a:t>現任者が行う、</a:t>
                      </a:r>
                      <a:r>
                        <a:rPr kumimoji="1" lang="ja-JP" altLang="en-US" sz="1400" b="1" dirty="0">
                          <a:solidFill>
                            <a:srgbClr val="FF0000"/>
                          </a:solidFill>
                          <a:latin typeface="MS UI Gothic" panose="020B0600070205080204" pitchFamily="50" charset="-128"/>
                          <a:ea typeface="MS UI Gothic" panose="020B0600070205080204" pitchFamily="50" charset="-128"/>
                        </a:rPr>
                        <a:t>個別支援の</a:t>
                      </a:r>
                      <a:r>
                        <a:rPr kumimoji="1" lang="ja-JP" altLang="ja-JP" sz="1400" b="1" dirty="0">
                          <a:solidFill>
                            <a:srgbClr val="FF0000"/>
                          </a:solidFill>
                          <a:latin typeface="MS UI Gothic" panose="020B0600070205080204" pitchFamily="50" charset="-128"/>
                          <a:ea typeface="MS UI Gothic" panose="020B0600070205080204" pitchFamily="50" charset="-128"/>
                        </a:rPr>
                        <a:t>意思決定（支援）</a:t>
                      </a:r>
                      <a:r>
                        <a:rPr kumimoji="1" lang="ja-JP" altLang="ja-JP" sz="1400" b="1" dirty="0">
                          <a:solidFill>
                            <a:schemeClr val="tx1"/>
                          </a:solidFill>
                          <a:latin typeface="MS UI Gothic" panose="020B0600070205080204" pitchFamily="50" charset="-128"/>
                          <a:ea typeface="MS UI Gothic" panose="020B0600070205080204" pitchFamily="50" charset="-128"/>
                        </a:rPr>
                        <a:t>を通して生きがいや自己肯定感を高める支援（ストレングス）、相談支援の技術と能力の獲得</a:t>
                      </a:r>
                      <a:r>
                        <a:rPr kumimoji="1" lang="en-US" altLang="ja-JP" sz="1400" b="1" dirty="0">
                          <a:solidFill>
                            <a:schemeClr val="tx1"/>
                          </a:solidFill>
                          <a:latin typeface="MS UI Gothic" panose="020B0600070205080204" pitchFamily="50" charset="-128"/>
                          <a:ea typeface="MS UI Gothic" panose="020B0600070205080204" pitchFamily="50" charset="-128"/>
                        </a:rPr>
                        <a:t>】</a:t>
                      </a:r>
                    </a:p>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BIZ UDPゴシック" panose="020B0400000000000000" pitchFamily="50" charset="-128"/>
                          <a:ea typeface="BIZ UDPゴシック" panose="020B0400000000000000" pitchFamily="50" charset="-128"/>
                        </a:rPr>
                        <a:t>①アウトリーチによる基幹センター（主任）を中心にチームによる事例検討・</a:t>
                      </a:r>
                      <a:r>
                        <a:rPr kumimoji="1" lang="en-US" altLang="ja-JP" sz="1400" b="0" dirty="0">
                          <a:latin typeface="BIZ UDPゴシック" panose="020B0400000000000000" pitchFamily="50" charset="-128"/>
                          <a:ea typeface="BIZ UDPゴシック" panose="020B0400000000000000" pitchFamily="50" charset="-128"/>
                        </a:rPr>
                        <a:t>GSV</a:t>
                      </a:r>
                      <a:r>
                        <a:rPr kumimoji="1" lang="ja-JP" altLang="en-US" sz="1400" b="0" dirty="0">
                          <a:latin typeface="BIZ UDPゴシック" panose="020B0400000000000000" pitchFamily="50" charset="-128"/>
                          <a:ea typeface="BIZ UDPゴシック" panose="020B0400000000000000" pitchFamily="50" charset="-128"/>
                        </a:rPr>
                        <a:t>で検討する（主任による検討チームの編成）</a:t>
                      </a:r>
                      <a:endParaRPr kumimoji="1" lang="en-US" altLang="ja-JP" sz="14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演習講師</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実践報告（概要・課題・アセスメント・支援経過・意思決定支援の確認や課題報告から、演習グループメンバーから支援の妥当性や支援方法の検討や助言引き出す⇒実習に向けて、受けた助言や気づきを整理し実習で行えるものの優先順位を付けたものを具体化させて実習へ送り出す</a:t>
                      </a:r>
                      <a:r>
                        <a:rPr kumimoji="1" lang="ja-JP" altLang="en-US" sz="1100" b="0" dirty="0">
                          <a:solidFill>
                            <a:srgbClr val="FF0000"/>
                          </a:solidFill>
                          <a:latin typeface="BIZ UDPゴシック" panose="020B0400000000000000" pitchFamily="50" charset="-128"/>
                          <a:ea typeface="BIZ UDPゴシック" panose="020B0400000000000000" pitchFamily="50" charset="-128"/>
                        </a:rPr>
                        <a:t>（テーマの意思決定支援は欠かせない）</a:t>
                      </a:r>
                      <a:endParaRPr kumimoji="1" lang="en-US" altLang="ja-JP" sz="11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実習担当者（主任）</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関係性の構築が前提（</a:t>
                      </a:r>
                      <a:r>
                        <a:rPr kumimoji="1" lang="en-US" altLang="ja-JP" sz="1400" b="0" dirty="0">
                          <a:solidFill>
                            <a:srgbClr val="FF0000"/>
                          </a:solidFill>
                          <a:latin typeface="BIZ UDPゴシック" panose="020B0400000000000000" pitchFamily="50" charset="-128"/>
                          <a:ea typeface="BIZ UDPゴシック" panose="020B0400000000000000" pitchFamily="50" charset="-128"/>
                        </a:rPr>
                        <a:t>SV)</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演習で作成したシートから、受講者とテーマを一緒に確認し検討内容をより具体化させ、主任による検討チームで事例検討や</a:t>
                      </a:r>
                      <a:r>
                        <a:rPr kumimoji="1" lang="en-US" altLang="ja-JP" sz="1400" b="0" dirty="0">
                          <a:solidFill>
                            <a:schemeClr val="tx1"/>
                          </a:solidFill>
                          <a:latin typeface="BIZ UDPゴシック" panose="020B0400000000000000" pitchFamily="50" charset="-128"/>
                          <a:ea typeface="BIZ UDPゴシック" panose="020B0400000000000000" pitchFamily="50" charset="-128"/>
                        </a:rPr>
                        <a:t>GSV</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を実施する</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rgbClr val="FF0000"/>
                          </a:solidFill>
                          <a:latin typeface="BIZ UDPゴシック" panose="020B0400000000000000" pitchFamily="50" charset="-128"/>
                          <a:ea typeface="BIZ UDPゴシック" panose="020B0400000000000000" pitchFamily="50" charset="-128"/>
                        </a:rPr>
                        <a:t>グループでの開始前に、事例のケースレビューと検討テーマの具体的かつ明確化した討議への事前打合せが短時間でもできると効果は上がる</a:t>
                      </a:r>
                      <a:endParaRPr kumimoji="1" lang="en-US" altLang="ja-JP" sz="11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7030A0"/>
                          </a:solidFill>
                          <a:latin typeface="BIZ UDPゴシック" panose="020B0400000000000000" pitchFamily="50" charset="-128"/>
                          <a:ea typeface="BIZ UDPゴシック" panose="020B0400000000000000" pitchFamily="50" charset="-128"/>
                        </a:rPr>
                        <a:t>注：困難ケースを持ち込み、支援方法を教えて下さいといった、事例検討に陥りやすいため、研修内容の熟知と、実習目的を再確認することから始めることも重要</a:t>
                      </a:r>
                      <a:endParaRPr kumimoji="1" lang="en-US" altLang="ja-JP" sz="1400" b="0" dirty="0">
                        <a:solidFill>
                          <a:srgbClr val="7030A0"/>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467689262"/>
                  </a:ext>
                </a:extLst>
              </a:tr>
              <a:tr h="25147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BIZ UDPゴシック" panose="020B0400000000000000" pitchFamily="50" charset="-128"/>
                          <a:ea typeface="BIZ UDPゴシック" panose="020B0400000000000000" pitchFamily="50" charset="-128"/>
                        </a:rPr>
                        <a:t>実習２</a:t>
                      </a:r>
                      <a:endParaRPr kumimoji="1" lang="en-US" altLang="ja-JP" sz="1800" b="0" dirty="0">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BIZ UDPゴシック" panose="020B0400000000000000" pitchFamily="50" charset="-128"/>
                          <a:ea typeface="BIZ UDPゴシック" panose="020B0400000000000000" pitchFamily="50" charset="-128"/>
                        </a:rPr>
                        <a:t>（現任）</a:t>
                      </a:r>
                    </a:p>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400" b="0" dirty="0">
                          <a:latin typeface="BIZ UDPゴシック" panose="020B0400000000000000" pitchFamily="50" charset="-128"/>
                          <a:ea typeface="BIZ UDPゴシック" panose="020B0400000000000000" pitchFamily="50" charset="-128"/>
                        </a:rPr>
                        <a:t>（自立支援）協議会の理解と参加</a:t>
                      </a:r>
                      <a:endParaRPr kumimoji="1" lang="en-US" altLang="ja-JP" sz="14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solidFill>
                          <a:prstClr val="black"/>
                        </a:solidFill>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solidFill>
                          <a:prstClr val="black"/>
                        </a:solidFill>
                        <a:latin typeface="MS UI Gothic" panose="020B0600070205080204" pitchFamily="50" charset="-128"/>
                        <a:ea typeface="MS UI Gothic" panose="020B0600070205080204" pitchFamily="50" charset="-128"/>
                      </a:endParaRPr>
                    </a:p>
                    <a:p>
                      <a:r>
                        <a:rPr kumimoji="1" lang="ja-JP" altLang="en-US" sz="1400" b="0" dirty="0">
                          <a:latin typeface="BIZ UDPゴシック" panose="020B0400000000000000" pitchFamily="50" charset="-128"/>
                          <a:ea typeface="BIZ UDPゴシック" panose="020B0400000000000000" pitchFamily="50" charset="-128"/>
                        </a:rPr>
                        <a:t>多職種協働実践や地域づくり実践の理解（単なる相談体制がわかる。協議会の仕組みが分かるといった表面的なものではなく、実践するための理解を深めてもらう</a:t>
                      </a:r>
                      <a:endParaRPr kumimoji="1" lang="en-US" altLang="ja-JP" sz="1400" b="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ja-JP" sz="1400" kern="1200" dirty="0">
                          <a:solidFill>
                            <a:schemeClr val="dk1"/>
                          </a:solidFill>
                          <a:effectLst/>
                          <a:latin typeface="BIZ UDPゴシック" panose="020B0400000000000000" pitchFamily="50" charset="-128"/>
                          <a:ea typeface="BIZ UDPゴシック" panose="020B0400000000000000" pitchFamily="50" charset="-128"/>
                          <a:cs typeface="+mn-cs"/>
                        </a:rPr>
                        <a:t>基幹相談支援センター・協議会事務局にアクセスし、自立支援協議会参加</a:t>
                      </a:r>
                      <a:r>
                        <a:rPr kumimoji="1" lang="ja-JP" altLang="ja-JP" sz="1400" u="sng" kern="1200" dirty="0">
                          <a:solidFill>
                            <a:schemeClr val="dk1"/>
                          </a:solidFill>
                          <a:effectLst/>
                          <a:latin typeface="BIZ UDPゴシック" panose="020B0400000000000000" pitchFamily="50" charset="-128"/>
                          <a:ea typeface="BIZ UDPゴシック" panose="020B0400000000000000" pitchFamily="50" charset="-128"/>
                          <a:cs typeface="+mn-cs"/>
                        </a:rPr>
                        <a:t>等</a:t>
                      </a:r>
                      <a:r>
                        <a:rPr kumimoji="1" lang="ja-JP" altLang="ja-JP" sz="1400" kern="1200" dirty="0">
                          <a:solidFill>
                            <a:schemeClr val="dk1"/>
                          </a:solidFill>
                          <a:effectLst/>
                          <a:latin typeface="BIZ UDPゴシック" panose="020B0400000000000000" pitchFamily="50" charset="-128"/>
                          <a:ea typeface="BIZ UDPゴシック" panose="020B0400000000000000" pitchFamily="50" charset="-128"/>
                          <a:cs typeface="+mn-cs"/>
                        </a:rPr>
                        <a:t>体験</a:t>
                      </a:r>
                      <a:r>
                        <a:rPr kumimoji="1" lang="ja-JP" altLang="en-US" sz="1400" kern="1200" dirty="0">
                          <a:solidFill>
                            <a:schemeClr val="dk1"/>
                          </a:solidFill>
                          <a:effectLst/>
                          <a:latin typeface="BIZ UDPゴシック" panose="020B0400000000000000" pitchFamily="50" charset="-128"/>
                          <a:ea typeface="BIZ UDPゴシック" panose="020B0400000000000000" pitchFamily="50" charset="-128"/>
                          <a:cs typeface="+mn-cs"/>
                        </a:rPr>
                        <a:t>をする</a:t>
                      </a:r>
                      <a:endParaRPr kumimoji="1" lang="en-US" altLang="ja-JP" sz="1400" kern="1200" dirty="0">
                        <a:solidFill>
                          <a:schemeClr val="dk1"/>
                        </a:solidFill>
                        <a:effectLst/>
                        <a:latin typeface="BIZ UDPゴシック" panose="020B0400000000000000" pitchFamily="50" charset="-128"/>
                        <a:ea typeface="BIZ UDPゴシック" panose="020B0400000000000000" pitchFamily="50" charset="-128"/>
                        <a:cs typeface="+mn-cs"/>
                      </a:endParaRPr>
                    </a:p>
                    <a:p>
                      <a:r>
                        <a:rPr kumimoji="1" lang="en-US" altLang="ja-JP" sz="1400" b="1"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en-US" sz="1400" b="1" kern="1200" dirty="0">
                          <a:solidFill>
                            <a:schemeClr val="dk1"/>
                          </a:solidFill>
                          <a:effectLst/>
                          <a:latin typeface="BIZ UDPゴシック" panose="020B0400000000000000" pitchFamily="50" charset="-128"/>
                          <a:ea typeface="BIZ UDPゴシック" panose="020B0400000000000000" pitchFamily="50" charset="-128"/>
                          <a:cs typeface="+mn-cs"/>
                        </a:rPr>
                        <a:t>演習講師</a:t>
                      </a:r>
                      <a:r>
                        <a:rPr kumimoji="1" lang="en-US" altLang="ja-JP" sz="1400" b="1"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en-US" sz="1400" kern="1200" dirty="0">
                          <a:solidFill>
                            <a:schemeClr val="dk1"/>
                          </a:solidFill>
                          <a:effectLst/>
                          <a:latin typeface="BIZ UDPゴシック" panose="020B0400000000000000" pitchFamily="50" charset="-128"/>
                          <a:ea typeface="BIZ UDPゴシック" panose="020B0400000000000000" pitchFamily="50" charset="-128"/>
                          <a:cs typeface="+mn-cs"/>
                        </a:rPr>
                        <a:t>：①地域の相談支援体制（指定特定や委託、基幹が担う役割や機能がどのように位置づけられているか）、②協議会が担う役割や機能について受講者が理解している範囲で記載してもらい、地域課題テーマを上げて実習で取り組む内容を具体化し実習に送り出す。</a:t>
                      </a:r>
                      <a:endParaRPr kumimoji="1" lang="en-US" altLang="ja-JP" sz="1400" kern="1200" dirty="0">
                        <a:solidFill>
                          <a:schemeClr val="dk1"/>
                        </a:solidFill>
                        <a:effectLst/>
                        <a:latin typeface="BIZ UDPゴシック" panose="020B0400000000000000" pitchFamily="50" charset="-128"/>
                        <a:ea typeface="BIZ UDPゴシック" panose="020B0400000000000000" pitchFamily="50" charset="-128"/>
                        <a:cs typeface="+mn-cs"/>
                      </a:endParaRPr>
                    </a:p>
                    <a:p>
                      <a:r>
                        <a:rPr kumimoji="1" lang="en-US" altLang="ja-JP" sz="1400" b="1"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en-US" sz="1400" b="1" kern="1200" dirty="0">
                          <a:solidFill>
                            <a:schemeClr val="dk1"/>
                          </a:solidFill>
                          <a:effectLst/>
                          <a:latin typeface="BIZ UDPゴシック" panose="020B0400000000000000" pitchFamily="50" charset="-128"/>
                          <a:ea typeface="BIZ UDPゴシック" panose="020B0400000000000000" pitchFamily="50" charset="-128"/>
                          <a:cs typeface="+mn-cs"/>
                        </a:rPr>
                        <a:t>実習担当者（主任）</a:t>
                      </a:r>
                      <a:r>
                        <a:rPr kumimoji="1" lang="en-US" altLang="ja-JP" sz="1400" b="1"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en-US" sz="1400" b="0"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en-US" sz="1400" b="0" dirty="0">
                          <a:latin typeface="BIZ UDPゴシック" panose="020B0400000000000000" pitchFamily="50" charset="-128"/>
                          <a:ea typeface="BIZ UDPゴシック" panose="020B0400000000000000" pitchFamily="50" charset="-128"/>
                        </a:rPr>
                        <a:t>①協議会事務局での説明・②部会・事務局会議への参画・③提案の作成など、実習期間中で多職種協働実践や地域づくり実践内容を理解してもらう</a:t>
                      </a:r>
                    </a:p>
                    <a:p>
                      <a:endParaRPr kumimoji="1" lang="ja-JP" altLang="en-US" sz="1400" dirty="0"/>
                    </a:p>
                  </a:txBody>
                  <a:tcPr/>
                </a:tc>
                <a:extLst>
                  <a:ext uri="{0D108BD9-81ED-4DB2-BD59-A6C34878D82A}">
                    <a16:rowId xmlns:a16="http://schemas.microsoft.com/office/drawing/2014/main" val="2913449111"/>
                  </a:ext>
                </a:extLst>
              </a:tr>
            </a:tbl>
          </a:graphicData>
        </a:graphic>
      </p:graphicFrame>
      <p:sp>
        <p:nvSpPr>
          <p:cNvPr id="4" name="スライド番号プレースホルダー 3">
            <a:extLst>
              <a:ext uri="{FF2B5EF4-FFF2-40B4-BE49-F238E27FC236}">
                <a16:creationId xmlns:a16="http://schemas.microsoft.com/office/drawing/2014/main" id="{487388F8-365E-F920-6DAB-15F25577DB60}"/>
              </a:ext>
            </a:extLst>
          </p:cNvPr>
          <p:cNvSpPr>
            <a:spLocks noGrp="1"/>
          </p:cNvSpPr>
          <p:nvPr>
            <p:ph type="sldNum" sz="quarter" idx="12"/>
          </p:nvPr>
        </p:nvSpPr>
        <p:spPr>
          <a:xfrm>
            <a:off x="6915150" y="6492875"/>
            <a:ext cx="2057400" cy="365125"/>
          </a:xfrm>
        </p:spPr>
        <p:txBody>
          <a:bodyPr/>
          <a:lstStyle/>
          <a:p>
            <a:fld id="{2ADEAB0B-3364-414D-832E-F3CDA843F507}" type="slidenum">
              <a:rPr kumimoji="1" lang="ja-JP" altLang="en-US" smtClean="0"/>
              <a:t>46</a:t>
            </a:fld>
            <a:endParaRPr kumimoji="1" lang="ja-JP" altLang="en-US" dirty="0"/>
          </a:p>
        </p:txBody>
      </p:sp>
    </p:spTree>
    <p:extLst>
      <p:ext uri="{BB962C8B-B14F-4D97-AF65-F5344CB8AC3E}">
        <p14:creationId xmlns:p14="http://schemas.microsoft.com/office/powerpoint/2010/main" val="14030669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617153-DFA5-609D-EBBE-7DAD309A4AA0}"/>
              </a:ext>
            </a:extLst>
          </p:cNvPr>
          <p:cNvSpPr>
            <a:spLocks noGrp="1"/>
          </p:cNvSpPr>
          <p:nvPr>
            <p:ph type="title"/>
          </p:nvPr>
        </p:nvSpPr>
        <p:spPr>
          <a:xfrm>
            <a:off x="-186018" y="302372"/>
            <a:ext cx="7886700" cy="45719"/>
          </a:xfrm>
        </p:spPr>
        <p:txBody>
          <a:bodyPr>
            <a:noAutofit/>
          </a:bodyPr>
          <a:lstStyle/>
          <a:p>
            <a:pPr algn="ctr"/>
            <a:r>
              <a:rPr lang="ja-JP" altLang="en-US" sz="2800" dirty="0">
                <a:latin typeface="BIZ UDPゴシック" panose="020B0400000000000000" pitchFamily="50" charset="-128"/>
                <a:ea typeface="BIZ UDPゴシック" panose="020B0400000000000000" pitchFamily="50" charset="-128"/>
              </a:rPr>
              <a:t>現任</a:t>
            </a:r>
            <a:r>
              <a:rPr kumimoji="1" lang="ja-JP" altLang="en-US" sz="2800" dirty="0">
                <a:latin typeface="BIZ UDPゴシック" panose="020B0400000000000000" pitchFamily="50" charset="-128"/>
                <a:ea typeface="BIZ UDPゴシック" panose="020B0400000000000000" pitchFamily="50" charset="-128"/>
              </a:rPr>
              <a:t>研修（演習講師）養成マニュアル（案）</a:t>
            </a:r>
          </a:p>
        </p:txBody>
      </p:sp>
      <p:graphicFrame>
        <p:nvGraphicFramePr>
          <p:cNvPr id="7" name="表 7">
            <a:extLst>
              <a:ext uri="{FF2B5EF4-FFF2-40B4-BE49-F238E27FC236}">
                <a16:creationId xmlns:a16="http://schemas.microsoft.com/office/drawing/2014/main" id="{C0A7210B-1EF4-9B12-1037-2A6B30F28216}"/>
              </a:ext>
            </a:extLst>
          </p:cNvPr>
          <p:cNvGraphicFramePr>
            <a:graphicFrameLocks noGrp="1"/>
          </p:cNvGraphicFramePr>
          <p:nvPr>
            <p:ph idx="1"/>
            <p:extLst>
              <p:ext uri="{D42A27DB-BD31-4B8C-83A1-F6EECF244321}">
                <p14:modId xmlns:p14="http://schemas.microsoft.com/office/powerpoint/2010/main" val="939784452"/>
              </p:ext>
            </p:extLst>
          </p:nvPr>
        </p:nvGraphicFramePr>
        <p:xfrm>
          <a:off x="1" y="580353"/>
          <a:ext cx="9143999" cy="6277647"/>
        </p:xfrm>
        <a:graphic>
          <a:graphicData uri="http://schemas.openxmlformats.org/drawingml/2006/table">
            <a:tbl>
              <a:tblPr firstRow="1" bandRow="1">
                <a:tableStyleId>{21E4AEA4-8DFA-4A89-87EB-49C32662AFE0}</a:tableStyleId>
              </a:tblPr>
              <a:tblGrid>
                <a:gridCol w="1006907">
                  <a:extLst>
                    <a:ext uri="{9D8B030D-6E8A-4147-A177-3AD203B41FA5}">
                      <a16:colId xmlns:a16="http://schemas.microsoft.com/office/drawing/2014/main" val="1888293746"/>
                    </a:ext>
                  </a:extLst>
                </a:gridCol>
                <a:gridCol w="4666842">
                  <a:extLst>
                    <a:ext uri="{9D8B030D-6E8A-4147-A177-3AD203B41FA5}">
                      <a16:colId xmlns:a16="http://schemas.microsoft.com/office/drawing/2014/main" val="1430862458"/>
                    </a:ext>
                  </a:extLst>
                </a:gridCol>
                <a:gridCol w="3470250">
                  <a:extLst>
                    <a:ext uri="{9D8B030D-6E8A-4147-A177-3AD203B41FA5}">
                      <a16:colId xmlns:a16="http://schemas.microsoft.com/office/drawing/2014/main" val="604542424"/>
                    </a:ext>
                  </a:extLst>
                </a:gridCol>
              </a:tblGrid>
              <a:tr h="376865">
                <a:tc>
                  <a:txBody>
                    <a:bodyPr/>
                    <a:lstStyle/>
                    <a:p>
                      <a:pPr algn="ctr"/>
                      <a:r>
                        <a:rPr kumimoji="1" lang="ja-JP" altLang="en-US" dirty="0"/>
                        <a:t>演習日</a:t>
                      </a:r>
                    </a:p>
                  </a:txBody>
                  <a:tcPr/>
                </a:tc>
                <a:tc>
                  <a:txBody>
                    <a:bodyPr/>
                    <a:lstStyle/>
                    <a:p>
                      <a:pPr algn="ctr"/>
                      <a:r>
                        <a:rPr kumimoji="1" lang="ja-JP" altLang="en-US" dirty="0"/>
                        <a:t>内　容（留意点）</a:t>
                      </a:r>
                    </a:p>
                  </a:txBody>
                  <a:tcPr/>
                </a:tc>
                <a:tc>
                  <a:txBody>
                    <a:bodyPr/>
                    <a:lstStyle/>
                    <a:p>
                      <a:pPr algn="ctr"/>
                      <a:r>
                        <a:rPr kumimoji="1" lang="ja-JP" altLang="en-US"/>
                        <a:t>養成方法</a:t>
                      </a:r>
                      <a:endParaRPr kumimoji="1" lang="ja-JP" altLang="en-US" dirty="0"/>
                    </a:p>
                  </a:txBody>
                  <a:tcPr/>
                </a:tc>
                <a:extLst>
                  <a:ext uri="{0D108BD9-81ED-4DB2-BD59-A6C34878D82A}">
                    <a16:rowId xmlns:a16="http://schemas.microsoft.com/office/drawing/2014/main" val="3078757485"/>
                  </a:ext>
                </a:extLst>
              </a:tr>
              <a:tr h="2818746">
                <a:tc>
                  <a:txBody>
                    <a:bodyPr/>
                    <a:lstStyle/>
                    <a:p>
                      <a:r>
                        <a:rPr kumimoji="1" lang="ja-JP" altLang="en-US" dirty="0"/>
                        <a:t>１日目</a:t>
                      </a:r>
                      <a:endParaRPr kumimoji="1" lang="en-US" altLang="ja-JP" dirty="0"/>
                    </a:p>
                  </a:txBody>
                  <a:tcPr/>
                </a:tc>
                <a:tc>
                  <a:txBody>
                    <a:bodyPr/>
                    <a:lstStyle/>
                    <a:p>
                      <a:pPr marL="0" indent="0">
                        <a:buNone/>
                      </a:pPr>
                      <a:r>
                        <a:rPr lang="ja-JP" altLang="en-US" sz="1800" dirty="0">
                          <a:latin typeface="BIZ UDPゴシック" panose="020B0400000000000000" pitchFamily="50" charset="-128"/>
                          <a:ea typeface="BIZ UDPゴシック" panose="020B0400000000000000" pitchFamily="50" charset="-128"/>
                        </a:rPr>
                        <a:t>個別相談支援（意思決定支援）</a:t>
                      </a:r>
                      <a:endParaRPr lang="en-US" altLang="ja-JP" sz="18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１．ミニ講義</a:t>
                      </a:r>
                      <a:r>
                        <a:rPr kumimoji="1" lang="ja-JP" altLang="en-US" sz="1100" dirty="0">
                          <a:latin typeface="BIZ UDPゴシック" panose="020B0400000000000000" pitchFamily="50" charset="-128"/>
                          <a:ea typeface="BIZ UDPゴシック" panose="020B0400000000000000" pitchFamily="50" charset="-128"/>
                        </a:rPr>
                        <a:t>（研修事例によるミニ講義により、</a:t>
                      </a:r>
                      <a:endParaRPr kumimoji="1"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意思決定支援、セルフチェックリストの記入講義）</a:t>
                      </a:r>
                      <a:endParaRPr kumimoji="1"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２．演習　</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（１）事前課題の報告と６名全員の事例をグループで検討</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（２）実地教育の課題整理と演習講師からの助言</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（３）セルフチェックによる振り返り</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（４）実地教育への課題の理解</a:t>
                      </a:r>
                      <a:endParaRPr lang="en-US" altLang="ja-JP"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a:latin typeface="BIZ UDPゴシック" panose="020B0400000000000000" pitchFamily="50" charset="-128"/>
                          <a:ea typeface="BIZ UDPゴシック" panose="020B0400000000000000" pitchFamily="50" charset="-128"/>
                        </a:rPr>
                        <a:t>①　意思決定支援の個別ケースの扱いに関する演習内容と進め方の説明を受ける</a:t>
                      </a: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a:latin typeface="BIZ UDPゴシック" panose="020B0400000000000000" pitchFamily="50" charset="-128"/>
                          <a:ea typeface="BIZ UDPゴシック" panose="020B0400000000000000" pitchFamily="50" charset="-128"/>
                        </a:rPr>
                        <a:t>　実践報告（概要・課題・アセスメント・支援経過・意思決定支援の確認や課題報告から、演習グループメンバーから支援の妥当性や支援方法の検討や助言引き出す</a:t>
                      </a: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a:latin typeface="BIZ UDPゴシック" panose="020B0400000000000000" pitchFamily="50" charset="-128"/>
                          <a:ea typeface="BIZ UDPゴシック" panose="020B0400000000000000" pitchFamily="50" charset="-128"/>
                        </a:rPr>
                        <a:t>②　実習への送り出しロールプレイ</a:t>
                      </a: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a:latin typeface="BIZ UDPゴシック" panose="020B0400000000000000" pitchFamily="50" charset="-128"/>
                          <a:ea typeface="BIZ UDPゴシック" panose="020B0400000000000000" pitchFamily="50" charset="-128"/>
                        </a:rPr>
                        <a:t>（モデル事例を準備し、</a:t>
                      </a:r>
                      <a:r>
                        <a:rPr kumimoji="1" lang="en-US" altLang="ja-JP" sz="1100" b="0">
                          <a:latin typeface="BIZ UDPゴシック" panose="020B0400000000000000" pitchFamily="50" charset="-128"/>
                          <a:ea typeface="BIZ UDPゴシック" panose="020B0400000000000000" pitchFamily="50" charset="-128"/>
                        </a:rPr>
                        <a:t>※</a:t>
                      </a:r>
                      <a:r>
                        <a:rPr kumimoji="1" lang="ja-JP" altLang="en-US" sz="1100" b="0">
                          <a:latin typeface="BIZ UDPゴシック" panose="020B0400000000000000" pitchFamily="50" charset="-128"/>
                          <a:ea typeface="BIZ UDPゴシック" panose="020B0400000000000000" pitchFamily="50" charset="-128"/>
                        </a:rPr>
                        <a:t>初任者研修モデルで</a:t>
                      </a:r>
                      <a:r>
                        <a:rPr kumimoji="1" lang="en-US" altLang="ja-JP" sz="1100" b="0">
                          <a:latin typeface="BIZ UDPゴシック" panose="020B0400000000000000" pitchFamily="50" charset="-128"/>
                          <a:ea typeface="BIZ UDPゴシック" panose="020B0400000000000000" pitchFamily="50" charset="-128"/>
                        </a:rPr>
                        <a:t>OK)</a:t>
                      </a:r>
                      <a:r>
                        <a:rPr kumimoji="1" lang="ja-JP" altLang="en-US" sz="1100" b="0">
                          <a:latin typeface="BIZ UDPゴシック" panose="020B0400000000000000" pitchFamily="50" charset="-128"/>
                          <a:ea typeface="BIZ UDPゴシック" panose="020B0400000000000000" pitchFamily="50" charset="-128"/>
                        </a:rPr>
                        <a:t>で実施</a:t>
                      </a: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a:latin typeface="BIZ UDPゴシック" panose="020B0400000000000000" pitchFamily="50" charset="-128"/>
                          <a:ea typeface="BIZ UDPゴシック" panose="020B0400000000000000" pitchFamily="50" charset="-128"/>
                        </a:rPr>
                        <a:t>　実習に向けて、受けた助言や気づきを整理し実習で行えるものの優先順位を付けたものを具体化させて実習へ送り出す</a:t>
                      </a:r>
                      <a:endParaRPr kumimoji="1" lang="en-US" altLang="ja-JP" sz="1100" b="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a:solidFill>
                            <a:srgbClr val="FF0000"/>
                          </a:solidFill>
                          <a:latin typeface="BIZ UDPゴシック" panose="020B0400000000000000" pitchFamily="50" charset="-128"/>
                          <a:ea typeface="BIZ UDPゴシック" panose="020B0400000000000000" pitchFamily="50" charset="-128"/>
                        </a:rPr>
                        <a:t>（テーマの意思決定支援は欠かせない）</a:t>
                      </a:r>
                      <a:endParaRPr kumimoji="1" lang="en-US" altLang="ja-JP" sz="1100" b="0" dirty="0">
                        <a:solidFill>
                          <a:srgbClr val="FF0000"/>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96644151"/>
                  </a:ext>
                </a:extLst>
              </a:tr>
              <a:tr h="1626200">
                <a:tc>
                  <a:txBody>
                    <a:bodyPr/>
                    <a:lstStyle/>
                    <a:p>
                      <a:r>
                        <a:rPr kumimoji="1" lang="ja-JP" altLang="en-US" dirty="0"/>
                        <a:t>２日目</a:t>
                      </a:r>
                    </a:p>
                  </a:txBody>
                  <a:tcPr/>
                </a:tc>
                <a:tc>
                  <a:txBody>
                    <a:bodyPr/>
                    <a:lstStyle/>
                    <a:p>
                      <a:pPr marL="0" indent="0">
                        <a:buNone/>
                      </a:pPr>
                      <a:r>
                        <a:rPr lang="ja-JP" altLang="en-US" sz="1100" dirty="0">
                          <a:latin typeface="BIZ UDPゴシック" panose="020B0400000000000000" pitchFamily="50" charset="-128"/>
                          <a:ea typeface="BIZ UDPゴシック" panose="020B0400000000000000" pitchFamily="50" charset="-128"/>
                        </a:rPr>
                        <a:t>多職種連携（チームアプローチ）</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１．ミニ講義（演習初日の事例をもとに、チームアプローチ</a:t>
                      </a:r>
                      <a:r>
                        <a:rPr lang="ja-JP" altLang="en-US" sz="1100" i="1" dirty="0">
                          <a:latin typeface="BIZ UDPゴシック" panose="020B0400000000000000" pitchFamily="50" charset="-128"/>
                          <a:ea typeface="BIZ UDPゴシック" panose="020B0400000000000000" pitchFamily="50" charset="-128"/>
                        </a:rPr>
                        <a:t>（多職種連携）</a:t>
                      </a:r>
                      <a:r>
                        <a:rPr lang="ja-JP" altLang="en-US" sz="1100" dirty="0">
                          <a:latin typeface="BIZ UDPゴシック" panose="020B0400000000000000" pitchFamily="50" charset="-128"/>
                          <a:ea typeface="BIZ UDPゴシック" panose="020B0400000000000000" pitchFamily="50" charset="-128"/>
                        </a:rPr>
                        <a:t>の際の支援目的の共有とセルフチェックリストの記入の講義）</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２．演習</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（１）実地教育の報告後全員の　</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　　事例をグループで検討する。</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（２）セルフチェックによる振</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　　り返り、意思決定支援の実習受けての事例として、多職種連携について検討整理し、第２日目の実地教育への課題を整理する。</a:t>
                      </a:r>
                      <a:endParaRPr lang="en-US" altLang="ja-JP"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a:latin typeface="BIZ UDPゴシック" panose="020B0400000000000000" pitchFamily="50" charset="-128"/>
                          <a:ea typeface="BIZ UDPゴシック" panose="020B0400000000000000" pitchFamily="50" charset="-128"/>
                        </a:rPr>
                        <a:t>①実践事例を使い、セルフチェックと演習講師同士で気づきの報告をし合う。</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②地域作り実践を演習講師が振り返り、グループで報告し合う</a:t>
                      </a:r>
                      <a:endParaRPr kumimoji="1" lang="en-US" altLang="ja-JP"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91864893"/>
                  </a:ext>
                </a:extLst>
              </a:tr>
              <a:tr h="1455836">
                <a:tc>
                  <a:txBody>
                    <a:bodyPr/>
                    <a:lstStyle/>
                    <a:p>
                      <a:r>
                        <a:rPr kumimoji="1" lang="ja-JP" altLang="en-US" dirty="0"/>
                        <a:t>３日目</a:t>
                      </a:r>
                    </a:p>
                  </a:txBody>
                  <a:tcPr/>
                </a:tc>
                <a:tc>
                  <a:txBody>
                    <a:bodyPr/>
                    <a:lstStyle/>
                    <a:p>
                      <a:pPr marL="0" indent="0">
                        <a:buNone/>
                      </a:pPr>
                      <a:r>
                        <a:rPr lang="ja-JP" altLang="en-US" sz="1100" dirty="0">
                          <a:latin typeface="BIZ UDPゴシック" panose="020B0400000000000000" pitchFamily="50" charset="-128"/>
                          <a:ea typeface="BIZ UDPゴシック" panose="020B0400000000000000" pitchFamily="50" charset="-128"/>
                        </a:rPr>
                        <a:t>コミュニティー・ソーシャルワーク（インフォーマル支援の活用）グループスーパービジョン</a:t>
                      </a:r>
                      <a:endParaRPr kumimoji="1"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１．</a:t>
                      </a:r>
                      <a:r>
                        <a:rPr kumimoji="1" lang="ja-JP" altLang="en-US" sz="1100" dirty="0">
                          <a:latin typeface="BIZ UDPゴシック" panose="020B0400000000000000" pitchFamily="50" charset="-128"/>
                          <a:ea typeface="BIZ UDPゴシック" panose="020B0400000000000000" pitchFamily="50" charset="-128"/>
                        </a:rPr>
                        <a:t>ミニ講義（これまでの事例を通じて、地域のつながりや地域資源の活用、協議会機能、ヒアリングシートの再記入の講義）</a:t>
                      </a:r>
                      <a:endParaRPr kumimoji="1"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２．代表事例に対して、地域資源を活用する検討</a:t>
                      </a:r>
                      <a:endParaRPr lang="en-US" altLang="ja-JP" sz="1100" dirty="0">
                        <a:latin typeface="BIZ UDPゴシック" panose="020B0400000000000000" pitchFamily="50" charset="-128"/>
                        <a:ea typeface="BIZ UDPゴシック" panose="020B0400000000000000" pitchFamily="50" charset="-128"/>
                      </a:endParaRPr>
                    </a:p>
                    <a:p>
                      <a:pPr marL="0" indent="0">
                        <a:buNone/>
                      </a:pPr>
                      <a:r>
                        <a:rPr kumimoji="1" lang="ja-JP" altLang="en-US" sz="1100" dirty="0">
                          <a:latin typeface="BIZ UDPゴシック" panose="020B0400000000000000" pitchFamily="50" charset="-128"/>
                          <a:ea typeface="BIZ UDPゴシック" panose="020B0400000000000000" pitchFamily="50" charset="-128"/>
                        </a:rPr>
                        <a:t>３．事例をもとにグループスーパービジョンを行い必要性の体験</a:t>
                      </a:r>
                      <a:endParaRPr kumimoji="1" lang="en-US" altLang="ja-JP" sz="1100" dirty="0">
                        <a:latin typeface="BIZ UDPゴシック" panose="020B0400000000000000" pitchFamily="50" charset="-128"/>
                        <a:ea typeface="BIZ UDPゴシック" panose="020B0400000000000000" pitchFamily="50" charset="-128"/>
                      </a:endParaRPr>
                    </a:p>
                    <a:p>
                      <a:pPr marL="0" indent="0">
                        <a:buNone/>
                      </a:pPr>
                      <a:r>
                        <a:rPr lang="ja-JP" altLang="en-US" sz="1100" dirty="0">
                          <a:latin typeface="BIZ UDPゴシック" panose="020B0400000000000000" pitchFamily="50" charset="-128"/>
                          <a:ea typeface="BIZ UDPゴシック" panose="020B0400000000000000" pitchFamily="50" charset="-128"/>
                        </a:rPr>
                        <a:t>４．最後にヒアリングシートの再チェックにより地域支援の視点・主任相談支援専門員の役割を知る。</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③ＧＳＶの基本スキルの説明講義</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rgbClr val="FF0000"/>
                          </a:solidFill>
                          <a:latin typeface="BIZ UDPゴシック" panose="020B0400000000000000" pitchFamily="50" charset="-128"/>
                          <a:ea typeface="BIZ UDPゴシック" panose="020B0400000000000000" pitchFamily="50" charset="-128"/>
                        </a:rPr>
                        <a:t>（当日のグループスーパービジョンは、何を目的にどんなスーパービジョンを展開するのかを明らかにする）</a:t>
                      </a:r>
                      <a:endParaRPr kumimoji="1" lang="en-US" altLang="ja-JP" sz="1100" b="1">
                        <a:solidFill>
                          <a:srgbClr val="FF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準備期・実践期・振り返り期の実践を演習講師に経験してもらう</a:t>
                      </a:r>
                      <a:endParaRPr kumimoji="1" lang="en-US" altLang="ja-JP" sz="1100" dirty="0">
                        <a:latin typeface="BIZ UDPゴシック" panose="020B0400000000000000" pitchFamily="50" charset="-128"/>
                        <a:ea typeface="BIZ UDPゴシック" panose="020B0400000000000000" pitchFamily="50" charset="-128"/>
                      </a:endParaRPr>
                    </a:p>
                    <a:p>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605459033"/>
                  </a:ext>
                </a:extLst>
              </a:tr>
            </a:tbl>
          </a:graphicData>
        </a:graphic>
      </p:graphicFrame>
      <p:sp>
        <p:nvSpPr>
          <p:cNvPr id="5" name="テキスト ボックス 4">
            <a:extLst>
              <a:ext uri="{FF2B5EF4-FFF2-40B4-BE49-F238E27FC236}">
                <a16:creationId xmlns:a16="http://schemas.microsoft.com/office/drawing/2014/main" id="{1A39E19D-D9AE-8C0E-A751-772C1ED87D62}"/>
              </a:ext>
            </a:extLst>
          </p:cNvPr>
          <p:cNvSpPr txBox="1"/>
          <p:nvPr/>
        </p:nvSpPr>
        <p:spPr>
          <a:xfrm>
            <a:off x="7180729" y="217286"/>
            <a:ext cx="1443318" cy="261610"/>
          </a:xfrm>
          <a:prstGeom prst="rect">
            <a:avLst/>
          </a:prstGeom>
          <a:noFill/>
        </p:spPr>
        <p:txBody>
          <a:bodyPr wrap="square">
            <a:spAutoFit/>
          </a:bodyPr>
          <a:lstStyle/>
          <a:p>
            <a:r>
              <a:rPr kumimoji="1" lang="en-US" altLang="ja-JP" sz="1100" dirty="0">
                <a:solidFill>
                  <a:srgbClr val="C00000"/>
                </a:solidFill>
                <a:latin typeface="BIZ UDPゴシック" panose="020B0400000000000000" pitchFamily="50" charset="-128"/>
                <a:ea typeface="BIZ UDPゴシック" panose="020B0400000000000000" pitchFamily="50" charset="-128"/>
              </a:rPr>
              <a:t>※</a:t>
            </a:r>
            <a:r>
              <a:rPr kumimoji="1" lang="ja-JP" altLang="en-US" sz="1100" dirty="0">
                <a:solidFill>
                  <a:srgbClr val="C00000"/>
                </a:solidFill>
                <a:latin typeface="BIZ UDPゴシック" panose="020B0400000000000000" pitchFamily="50" charset="-128"/>
                <a:ea typeface="BIZ UDPゴシック" panose="020B0400000000000000" pitchFamily="50" charset="-128"/>
              </a:rPr>
              <a:t>統括も一緒に実施</a:t>
            </a:r>
            <a:endParaRPr lang="ja-JP" altLang="en-US" sz="1100" dirty="0"/>
          </a:p>
        </p:txBody>
      </p:sp>
      <p:sp>
        <p:nvSpPr>
          <p:cNvPr id="4" name="スライド番号プレースホルダー 3">
            <a:extLst>
              <a:ext uri="{FF2B5EF4-FFF2-40B4-BE49-F238E27FC236}">
                <a16:creationId xmlns:a16="http://schemas.microsoft.com/office/drawing/2014/main" id="{2E5973C0-A08F-7950-AC7F-8B44D6CEFCD7}"/>
              </a:ext>
            </a:extLst>
          </p:cNvPr>
          <p:cNvSpPr>
            <a:spLocks noGrp="1"/>
          </p:cNvSpPr>
          <p:nvPr>
            <p:ph type="sldNum" sz="quarter" idx="12"/>
          </p:nvPr>
        </p:nvSpPr>
        <p:spPr>
          <a:xfrm>
            <a:off x="6671982" y="6356351"/>
            <a:ext cx="2057400" cy="365125"/>
          </a:xfrm>
        </p:spPr>
        <p:txBody>
          <a:bodyPr/>
          <a:lstStyle/>
          <a:p>
            <a:fld id="{2ADEAB0B-3364-414D-832E-F3CDA843F507}" type="slidenum">
              <a:rPr kumimoji="1" lang="ja-JP" altLang="en-US" smtClean="0"/>
              <a:t>47</a:t>
            </a:fld>
            <a:endParaRPr kumimoji="1" lang="ja-JP" altLang="en-US" dirty="0"/>
          </a:p>
        </p:txBody>
      </p:sp>
    </p:spTree>
    <p:extLst>
      <p:ext uri="{BB962C8B-B14F-4D97-AF65-F5344CB8AC3E}">
        <p14:creationId xmlns:p14="http://schemas.microsoft.com/office/powerpoint/2010/main" val="1230496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42667" y="281124"/>
            <a:ext cx="8823304" cy="546047"/>
          </a:xfrm>
          <a:prstGeom prst="rect">
            <a:avLst/>
          </a:prstGeom>
          <a:solidFill>
            <a:srgbClr val="92D050"/>
          </a:solidFill>
          <a:ln w="19050">
            <a:no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solidFill>
                  <a:schemeClr val="bg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　　　　都道府県での企画立案、検討に資するもの</a:t>
            </a:r>
            <a:endParaRPr lang="ja-JP" altLang="en-US" sz="1200" dirty="0">
              <a:solidFill>
                <a:schemeClr val="bg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3" name="正方形/長方形 2"/>
          <p:cNvSpPr/>
          <p:nvPr/>
        </p:nvSpPr>
        <p:spPr>
          <a:xfrm>
            <a:off x="460719" y="2970289"/>
            <a:ext cx="4895047" cy="176033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latin typeface="+mn-ea"/>
              </a:rPr>
              <a:t>② 相談支援従事者研修ガイドライン</a:t>
            </a:r>
            <a:r>
              <a:rPr kumimoji="1" lang="ja-JP" altLang="en-US" sz="1200" b="1">
                <a:latin typeface="+mn-ea"/>
              </a:rPr>
              <a:t>（仮称）</a:t>
            </a:r>
          </a:p>
          <a:p>
            <a:r>
              <a:rPr kumimoji="1" lang="ja-JP" altLang="en-US" sz="1200">
                <a:latin typeface="+mn-ea"/>
              </a:rPr>
              <a:t>　　　　　　　　　　　今後、改訂したものを都道府県に発出予定</a:t>
            </a:r>
          </a:p>
          <a:p>
            <a:pPr>
              <a:lnSpc>
                <a:spcPts val="600"/>
              </a:lnSpc>
            </a:pPr>
            <a:endParaRPr kumimoji="1" lang="ja-JP" altLang="en-US" sz="1200"/>
          </a:p>
          <a:p>
            <a:r>
              <a:rPr kumimoji="1" lang="ja-JP" altLang="en-US" sz="1200"/>
              <a:t>　第１章　はじめに（本ガイドラインの目的・活用法）</a:t>
            </a:r>
          </a:p>
          <a:p>
            <a:r>
              <a:rPr kumimoji="1" lang="ja-JP" altLang="en-US" sz="1200"/>
              <a:t>　第２章　相談支援専門員とは（目的・業務・コンピテンシー）</a:t>
            </a:r>
          </a:p>
          <a:p>
            <a:r>
              <a:rPr kumimoji="1" lang="ja-JP" altLang="en-US" sz="1200"/>
              <a:t>　第３章　人材育成体系の必要性（研修および実地教育の必要性）</a:t>
            </a:r>
          </a:p>
          <a:p>
            <a:r>
              <a:rPr kumimoji="1" lang="ja-JP" altLang="en-US" sz="1200"/>
              <a:t>　第４章　研修を実施するためり体制整備</a:t>
            </a:r>
          </a:p>
          <a:p>
            <a:r>
              <a:rPr kumimoji="1" lang="ja-JP" altLang="en-US" sz="1200"/>
              <a:t>　第５章　科目別ガイドライン（初任・現任）</a:t>
            </a:r>
          </a:p>
          <a:p>
            <a:endParaRPr kumimoji="1" lang="ja-JP" altLang="en-US" sz="1200"/>
          </a:p>
          <a:p>
            <a:r>
              <a:rPr kumimoji="1" lang="ja-JP" altLang="en-US" sz="1200"/>
              <a:t>研修および人材育成実施の方法、留意点をガイドライン化したもの</a:t>
            </a:r>
          </a:p>
        </p:txBody>
      </p:sp>
      <p:sp>
        <p:nvSpPr>
          <p:cNvPr id="4" name="正方形/長方形 3"/>
          <p:cNvSpPr/>
          <p:nvPr/>
        </p:nvSpPr>
        <p:spPr>
          <a:xfrm>
            <a:off x="460717" y="4783537"/>
            <a:ext cx="2422437" cy="136533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t>③ 受講生向け研修教材</a:t>
            </a:r>
          </a:p>
          <a:p>
            <a:endParaRPr kumimoji="1" lang="ja-JP" altLang="en-US" sz="1200"/>
          </a:p>
          <a:p>
            <a:r>
              <a:rPr kumimoji="1" lang="ja-JP" altLang="en-US" sz="1200"/>
              <a:t>講義・演習配布資料</a:t>
            </a:r>
            <a:r>
              <a:rPr kumimoji="1" lang="en-US" altLang="ja-JP" sz="1200"/>
              <a:t>(PowerPoint)</a:t>
            </a:r>
            <a:endParaRPr kumimoji="1" lang="ja-JP" altLang="en-US" sz="1200"/>
          </a:p>
          <a:p>
            <a:r>
              <a:rPr kumimoji="1" lang="ja-JP" altLang="en-US" sz="1200"/>
              <a:t>演習事例、ワークシート</a:t>
            </a:r>
          </a:p>
          <a:p>
            <a:r>
              <a:rPr kumimoji="1" lang="ja-JP" altLang="en-US" sz="1200"/>
              <a:t>実習課題</a:t>
            </a:r>
          </a:p>
          <a:p>
            <a:endParaRPr kumimoji="1" lang="ja-JP" altLang="en-US" sz="1200"/>
          </a:p>
        </p:txBody>
      </p:sp>
      <p:sp>
        <p:nvSpPr>
          <p:cNvPr id="5" name="正方形/長方形 4"/>
          <p:cNvSpPr/>
          <p:nvPr/>
        </p:nvSpPr>
        <p:spPr>
          <a:xfrm>
            <a:off x="285199" y="2806279"/>
            <a:ext cx="5294504" cy="3762471"/>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a:p>
        </p:txBody>
      </p:sp>
      <p:sp>
        <p:nvSpPr>
          <p:cNvPr id="7" name="正方形/長方形 6"/>
          <p:cNvSpPr/>
          <p:nvPr/>
        </p:nvSpPr>
        <p:spPr>
          <a:xfrm>
            <a:off x="2948469" y="4730623"/>
            <a:ext cx="2407297" cy="141825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t>④講師向け資料</a:t>
            </a:r>
            <a:r>
              <a:rPr kumimoji="1" lang="ja-JP" altLang="en-US" sz="1200"/>
              <a:t> </a:t>
            </a:r>
            <a:r>
              <a:rPr kumimoji="1" lang="ja-JP" altLang="en-US" sz="1050"/>
              <a:t>ガイドライン以外</a:t>
            </a:r>
          </a:p>
          <a:p>
            <a:endParaRPr kumimoji="1" lang="ja-JP" altLang="en-US" sz="1200"/>
          </a:p>
          <a:p>
            <a:r>
              <a:rPr kumimoji="1" lang="ja-JP" altLang="en-US" sz="1200"/>
              <a:t>演習進行表</a:t>
            </a:r>
          </a:p>
          <a:p>
            <a:r>
              <a:rPr kumimoji="1" lang="ja-JP" altLang="en-US" sz="1200"/>
              <a:t>演習、実習記載例</a:t>
            </a:r>
          </a:p>
          <a:p>
            <a:r>
              <a:rPr kumimoji="1" lang="ja-JP" altLang="en-US" sz="1200"/>
              <a:t>演習実施用</a:t>
            </a:r>
            <a:r>
              <a:rPr kumimoji="1" lang="en-US" altLang="ja-JP" sz="1200"/>
              <a:t>PowerPoint</a:t>
            </a:r>
            <a:endParaRPr kumimoji="1" lang="ja-JP" altLang="en-US" sz="1200"/>
          </a:p>
          <a:p>
            <a:r>
              <a:rPr kumimoji="1" lang="ja-JP" altLang="en-US" sz="1200"/>
              <a:t>講義サンプル</a:t>
            </a:r>
            <a:r>
              <a:rPr kumimoji="1" lang="en-US" altLang="ja-JP" sz="1200"/>
              <a:t>DVD</a:t>
            </a:r>
            <a:endParaRPr kumimoji="1" lang="ja-JP" altLang="en-US" sz="1200"/>
          </a:p>
        </p:txBody>
      </p:sp>
      <p:sp>
        <p:nvSpPr>
          <p:cNvPr id="8" name="テキスト ボックス 7"/>
          <p:cNvSpPr txBox="1"/>
          <p:nvPr/>
        </p:nvSpPr>
        <p:spPr>
          <a:xfrm>
            <a:off x="409443" y="6298134"/>
            <a:ext cx="5122506" cy="276999"/>
          </a:xfrm>
          <a:prstGeom prst="rect">
            <a:avLst/>
          </a:prstGeom>
          <a:noFill/>
        </p:spPr>
        <p:txBody>
          <a:bodyPr wrap="square" rtlCol="0">
            <a:spAutoFit/>
          </a:bodyPr>
          <a:lstStyle/>
          <a:p>
            <a:pPr algn="r"/>
            <a:r>
              <a:rPr kumimoji="1" lang="en-US" altLang="ja-JP" sz="1200"/>
              <a:t>H30 </a:t>
            </a:r>
            <a:r>
              <a:rPr kumimoji="1" lang="ja-JP" altLang="en-US" sz="1200"/>
              <a:t>障害者総合福祉推進事業により開発</a:t>
            </a:r>
          </a:p>
        </p:txBody>
      </p:sp>
      <p:sp>
        <p:nvSpPr>
          <p:cNvPr id="9" name="正方形/長方形 8"/>
          <p:cNvSpPr/>
          <p:nvPr/>
        </p:nvSpPr>
        <p:spPr>
          <a:xfrm>
            <a:off x="460717" y="1313349"/>
            <a:ext cx="4895047" cy="10061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latin typeface="+mn-ea"/>
              </a:rPr>
              <a:t>① 告示・標準カリキュラム</a:t>
            </a:r>
          </a:p>
          <a:p>
            <a:pPr>
              <a:lnSpc>
                <a:spcPts val="600"/>
              </a:lnSpc>
            </a:pPr>
            <a:endParaRPr kumimoji="1" lang="ja-JP" altLang="en-US" sz="1200"/>
          </a:p>
          <a:p>
            <a:endParaRPr kumimoji="1" lang="ja-JP" altLang="en-US" sz="1200"/>
          </a:p>
          <a:p>
            <a:r>
              <a:rPr kumimoji="1" lang="ja-JP" altLang="en-US" sz="1200"/>
              <a:t>研修の獲得目標、科目構成、取り扱う項目を示したもの。</a:t>
            </a:r>
          </a:p>
        </p:txBody>
      </p:sp>
      <p:sp>
        <p:nvSpPr>
          <p:cNvPr id="10" name="正方形/長方形 9"/>
          <p:cNvSpPr/>
          <p:nvPr/>
        </p:nvSpPr>
        <p:spPr>
          <a:xfrm>
            <a:off x="288305" y="1110342"/>
            <a:ext cx="5294504" cy="1606267"/>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a:p>
        </p:txBody>
      </p:sp>
      <p:sp>
        <p:nvSpPr>
          <p:cNvPr id="11" name="テキスト ボックス 10"/>
          <p:cNvSpPr txBox="1"/>
          <p:nvPr/>
        </p:nvSpPr>
        <p:spPr>
          <a:xfrm>
            <a:off x="445303" y="2413517"/>
            <a:ext cx="5122506" cy="276999"/>
          </a:xfrm>
          <a:prstGeom prst="rect">
            <a:avLst/>
          </a:prstGeom>
          <a:noFill/>
        </p:spPr>
        <p:txBody>
          <a:bodyPr wrap="square" rtlCol="0">
            <a:spAutoFit/>
          </a:bodyPr>
          <a:lstStyle/>
          <a:p>
            <a:pPr algn="r"/>
            <a:r>
              <a:rPr kumimoji="1" lang="en-US" altLang="ja-JP" sz="1200"/>
              <a:t>H28-29</a:t>
            </a:r>
            <a:r>
              <a:rPr kumimoji="1" lang="ja-JP" altLang="en-US" sz="1200"/>
              <a:t>厚労科研にて開発、質の向上検討会で再検討</a:t>
            </a:r>
          </a:p>
        </p:txBody>
      </p:sp>
      <p:sp>
        <p:nvSpPr>
          <p:cNvPr id="12" name="正方形/長方形 11"/>
          <p:cNvSpPr/>
          <p:nvPr/>
        </p:nvSpPr>
        <p:spPr>
          <a:xfrm>
            <a:off x="5755216" y="1110343"/>
            <a:ext cx="3155519" cy="2132587"/>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u="sng">
                <a:solidFill>
                  <a:schemeClr val="tx1"/>
                </a:solidFill>
              </a:rPr>
              <a:t>【</a:t>
            </a:r>
            <a:r>
              <a:rPr kumimoji="1" lang="ja-JP" altLang="en-US" sz="1200" u="sng">
                <a:solidFill>
                  <a:schemeClr val="tx1"/>
                </a:solidFill>
              </a:rPr>
              <a:t>その他</a:t>
            </a:r>
            <a:r>
              <a:rPr kumimoji="1" lang="en-US" altLang="ja-JP" sz="1200" u="sng">
                <a:solidFill>
                  <a:schemeClr val="tx1"/>
                </a:solidFill>
              </a:rPr>
              <a:t>】</a:t>
            </a:r>
            <a:endParaRPr kumimoji="1" lang="ja-JP" altLang="en-US" sz="1200" u="sng">
              <a:solidFill>
                <a:schemeClr val="tx1"/>
              </a:solidFill>
            </a:endParaRPr>
          </a:p>
          <a:p>
            <a:endParaRPr kumimoji="1" lang="ja-JP" altLang="en-US" sz="1200" b="1" u="sng">
              <a:solidFill>
                <a:schemeClr val="tx1"/>
              </a:solidFill>
            </a:endParaRPr>
          </a:p>
          <a:p>
            <a:r>
              <a:rPr kumimoji="1" lang="ja-JP" altLang="en-US" sz="1200" b="1" u="sng">
                <a:solidFill>
                  <a:schemeClr val="tx1"/>
                </a:solidFill>
              </a:rPr>
              <a:t>過去の相談支援従事者指導者養成研修資料</a:t>
            </a:r>
          </a:p>
          <a:p>
            <a:pPr>
              <a:lnSpc>
                <a:spcPts val="600"/>
              </a:lnSpc>
            </a:pPr>
            <a:endParaRPr kumimoji="1" lang="ja-JP" altLang="en-US" sz="1200">
              <a:solidFill>
                <a:schemeClr val="tx1"/>
              </a:solidFill>
            </a:endParaRPr>
          </a:p>
          <a:p>
            <a:r>
              <a:rPr kumimoji="1" lang="ja-JP" altLang="en-US" sz="1200">
                <a:solidFill>
                  <a:schemeClr val="tx1"/>
                </a:solidFill>
              </a:rPr>
              <a:t>　国リハ学院</a:t>
            </a:r>
            <a:r>
              <a:rPr kumimoji="1" lang="en-US" altLang="ja-JP" sz="1200">
                <a:solidFill>
                  <a:schemeClr val="tx1"/>
                </a:solidFill>
              </a:rPr>
              <a:t>Web</a:t>
            </a:r>
            <a:r>
              <a:rPr kumimoji="1" lang="ja-JP" altLang="en-US" sz="1200">
                <a:solidFill>
                  <a:schemeClr val="tx1"/>
                </a:solidFill>
              </a:rPr>
              <a:t>サイトに掲載</a:t>
            </a:r>
          </a:p>
          <a:p>
            <a:r>
              <a:rPr kumimoji="1" lang="ja-JP" altLang="en-US" sz="1200">
                <a:solidFill>
                  <a:schemeClr val="tx1"/>
                </a:solidFill>
              </a:rPr>
              <a:t>　</a:t>
            </a:r>
            <a:r>
              <a:rPr kumimoji="1" lang="en-US" altLang="ja-JP" sz="1200">
                <a:solidFill>
                  <a:schemeClr val="tx1"/>
                </a:solidFill>
              </a:rPr>
              <a:t>※</a:t>
            </a:r>
            <a:r>
              <a:rPr kumimoji="1" lang="ja-JP" altLang="en-US" sz="1200">
                <a:solidFill>
                  <a:schemeClr val="tx1"/>
                </a:solidFill>
              </a:rPr>
              <a:t>初任・現任の講義については、</a:t>
            </a:r>
          </a:p>
          <a:p>
            <a:r>
              <a:rPr kumimoji="1" lang="ja-JP" altLang="en-US" sz="1200">
                <a:solidFill>
                  <a:schemeClr val="tx1"/>
                </a:solidFill>
              </a:rPr>
              <a:t>　　令和元年度研修に掲載</a:t>
            </a:r>
          </a:p>
          <a:p>
            <a:endParaRPr kumimoji="1" lang="ja-JP" altLang="en-US" sz="1200" b="1" u="sng">
              <a:solidFill>
                <a:schemeClr val="tx1"/>
              </a:solidFill>
            </a:endParaRPr>
          </a:p>
          <a:p>
            <a:r>
              <a:rPr kumimoji="1" lang="ja-JP" altLang="en-US" sz="1200" b="1" u="sng">
                <a:solidFill>
                  <a:schemeClr val="tx1"/>
                </a:solidFill>
              </a:rPr>
              <a:t>過去の主任相談支援専門員研修資料</a:t>
            </a:r>
          </a:p>
          <a:p>
            <a:r>
              <a:rPr kumimoji="1" lang="ja-JP" altLang="en-US" sz="1200" b="1">
                <a:solidFill>
                  <a:schemeClr val="tx1"/>
                </a:solidFill>
              </a:rPr>
              <a:t>　戸山サンライズホームページに掲載</a:t>
            </a:r>
          </a:p>
        </p:txBody>
      </p:sp>
      <p:sp>
        <p:nvSpPr>
          <p:cNvPr id="6" name="テキスト ボックス 5"/>
          <p:cNvSpPr txBox="1"/>
          <p:nvPr/>
        </p:nvSpPr>
        <p:spPr>
          <a:xfrm>
            <a:off x="436038" y="6118121"/>
            <a:ext cx="5280212" cy="276999"/>
          </a:xfrm>
          <a:prstGeom prst="rect">
            <a:avLst/>
          </a:prstGeom>
          <a:noFill/>
        </p:spPr>
        <p:txBody>
          <a:bodyPr wrap="square" rtlCol="0">
            <a:spAutoFit/>
          </a:bodyPr>
          <a:lstStyle/>
          <a:p>
            <a:r>
              <a:rPr kumimoji="1" lang="en-US" altLang="ja-JP" sz="1200"/>
              <a:t>http://www.ssa-b.com/h30guideline.html</a:t>
            </a:r>
            <a:endParaRPr kumimoji="1" lang="ja-JP" altLang="en-US" sz="1200"/>
          </a:p>
        </p:txBody>
      </p:sp>
      <p:sp>
        <p:nvSpPr>
          <p:cNvPr id="13" name="スライド番号プレースホルダー 3">
            <a:extLst>
              <a:ext uri="{FF2B5EF4-FFF2-40B4-BE49-F238E27FC236}">
                <a16:creationId xmlns:a16="http://schemas.microsoft.com/office/drawing/2014/main" id="{BB3AD5B6-EC32-445F-96BC-5A551D5D903A}"/>
              </a:ext>
            </a:extLst>
          </p:cNvPr>
          <p:cNvSpPr>
            <a:spLocks noGrp="1"/>
          </p:cNvSpPr>
          <p:nvPr>
            <p:ph type="sldNum" sz="quarter" idx="12"/>
          </p:nvPr>
        </p:nvSpPr>
        <p:spPr>
          <a:xfrm>
            <a:off x="6457950" y="6356351"/>
            <a:ext cx="2057400" cy="365125"/>
          </a:xfrm>
        </p:spPr>
        <p:txBody>
          <a:bodyPr/>
          <a:lstStyle/>
          <a:p>
            <a:fld id="{2ADEAB0B-3364-414D-832E-F3CDA843F507}" type="slidenum">
              <a:rPr kumimoji="1" lang="ja-JP" altLang="en-US" smtClean="0"/>
              <a:t>5</a:t>
            </a:fld>
            <a:endParaRPr kumimoji="1" lang="ja-JP" altLang="en-US" dirty="0"/>
          </a:p>
        </p:txBody>
      </p:sp>
      <p:sp>
        <p:nvSpPr>
          <p:cNvPr id="14" name="楕円 13">
            <a:extLst>
              <a:ext uri="{FF2B5EF4-FFF2-40B4-BE49-F238E27FC236}">
                <a16:creationId xmlns:a16="http://schemas.microsoft.com/office/drawing/2014/main" id="{2234BAB8-2059-4D2E-B95D-6740C4D41E60}"/>
              </a:ext>
            </a:extLst>
          </p:cNvPr>
          <p:cNvSpPr/>
          <p:nvPr/>
        </p:nvSpPr>
        <p:spPr>
          <a:xfrm>
            <a:off x="242667" y="234889"/>
            <a:ext cx="633845" cy="592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t>参考</a:t>
            </a:r>
          </a:p>
        </p:txBody>
      </p:sp>
    </p:spTree>
    <p:extLst>
      <p:ext uri="{BB962C8B-B14F-4D97-AF65-F5344CB8AC3E}">
        <p14:creationId xmlns:p14="http://schemas.microsoft.com/office/powerpoint/2010/main" val="2962254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668B36-2591-48E9-9251-03CA98E159C9}"/>
              </a:ext>
            </a:extLst>
          </p:cNvPr>
          <p:cNvSpPr>
            <a:spLocks noGrp="1"/>
          </p:cNvSpPr>
          <p:nvPr>
            <p:ph type="ctrTitle"/>
          </p:nvPr>
        </p:nvSpPr>
        <p:spPr>
          <a:xfrm>
            <a:off x="685800" y="2036763"/>
            <a:ext cx="7772400" cy="2387600"/>
          </a:xfrm>
        </p:spPr>
        <p:txBody>
          <a:bodyPr>
            <a:normAutofit fontScale="90000"/>
          </a:bodyPr>
          <a:lstStyle/>
          <a:p>
            <a:br>
              <a:rPr kumimoji="1" lang="en-US" altLang="ja-JP" dirty="0">
                <a:latin typeface="BIZ UDP明朝 Medium" panose="02020500000000000000" pitchFamily="18" charset="-128"/>
                <a:ea typeface="BIZ UDP明朝 Medium" panose="02020500000000000000" pitchFamily="18" charset="-128"/>
              </a:rPr>
            </a:br>
            <a:r>
              <a:rPr lang="ja-JP" altLang="en-US" dirty="0">
                <a:latin typeface="BIZ UDP明朝 Medium" panose="02020500000000000000" pitchFamily="18" charset="-128"/>
                <a:ea typeface="BIZ UDP明朝 Medium" panose="02020500000000000000" pitchFamily="18" charset="-128"/>
              </a:rPr>
              <a:t>相談支援従事者</a:t>
            </a:r>
            <a:r>
              <a:rPr kumimoji="1" lang="ja-JP" altLang="en-US" dirty="0">
                <a:latin typeface="BIZ UDP明朝 Medium" panose="02020500000000000000" pitchFamily="18" charset="-128"/>
                <a:ea typeface="BIZ UDP明朝 Medium" panose="02020500000000000000" pitchFamily="18" charset="-128"/>
              </a:rPr>
              <a:t>研修の</a:t>
            </a:r>
            <a:br>
              <a:rPr kumimoji="1" lang="en-US" altLang="ja-JP" dirty="0">
                <a:latin typeface="BIZ UDP明朝 Medium" panose="02020500000000000000" pitchFamily="18" charset="-128"/>
                <a:ea typeface="BIZ UDP明朝 Medium" panose="02020500000000000000" pitchFamily="18" charset="-128"/>
              </a:rPr>
            </a:br>
            <a:r>
              <a:rPr kumimoji="1" lang="ja-JP" altLang="en-US" dirty="0">
                <a:latin typeface="BIZ UDP明朝 Medium" panose="02020500000000000000" pitchFamily="18" charset="-128"/>
                <a:ea typeface="BIZ UDP明朝 Medium" panose="02020500000000000000" pitchFamily="18" charset="-128"/>
              </a:rPr>
              <a:t>構造を再確認しましょう。</a:t>
            </a:r>
          </a:p>
        </p:txBody>
      </p:sp>
      <p:sp>
        <p:nvSpPr>
          <p:cNvPr id="4" name="スライド番号プレースホルダー 3">
            <a:extLst>
              <a:ext uri="{FF2B5EF4-FFF2-40B4-BE49-F238E27FC236}">
                <a16:creationId xmlns:a16="http://schemas.microsoft.com/office/drawing/2014/main" id="{8D439AFC-C395-4FDD-852B-ABA8A86D5251}"/>
              </a:ext>
            </a:extLst>
          </p:cNvPr>
          <p:cNvSpPr>
            <a:spLocks noGrp="1"/>
          </p:cNvSpPr>
          <p:nvPr>
            <p:ph type="sldNum" sz="quarter" idx="12"/>
          </p:nvPr>
        </p:nvSpPr>
        <p:spPr>
          <a:xfrm>
            <a:off x="6457950" y="6356351"/>
            <a:ext cx="2057400" cy="365125"/>
          </a:xfrm>
        </p:spPr>
        <p:txBody>
          <a:bodyPr/>
          <a:lstStyle/>
          <a:p>
            <a:fld id="{2ADEAB0B-3364-414D-832E-F3CDA843F507}" type="slidenum">
              <a:rPr kumimoji="1" lang="ja-JP" altLang="en-US" smtClean="0"/>
              <a:t>6</a:t>
            </a:fld>
            <a:endParaRPr kumimoji="1" lang="ja-JP" altLang="en-US"/>
          </a:p>
        </p:txBody>
      </p:sp>
    </p:spTree>
    <p:extLst>
      <p:ext uri="{BB962C8B-B14F-4D97-AF65-F5344CB8AC3E}">
        <p14:creationId xmlns:p14="http://schemas.microsoft.com/office/powerpoint/2010/main" val="1117764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6C80CD-E89F-447F-A07D-951A5CBAF6AB}"/>
              </a:ext>
            </a:extLst>
          </p:cNvPr>
          <p:cNvSpPr>
            <a:spLocks noGrp="1"/>
          </p:cNvSpPr>
          <p:nvPr>
            <p:ph type="title"/>
          </p:nvPr>
        </p:nvSpPr>
        <p:spPr>
          <a:xfrm>
            <a:off x="220448" y="494926"/>
            <a:ext cx="8691467" cy="514928"/>
          </a:xfrm>
        </p:spPr>
        <p:txBody>
          <a:bodyPr>
            <a:normAutofit fontScale="90000"/>
          </a:bodyPr>
          <a:lstStyle/>
          <a:p>
            <a:pPr algn="ctr"/>
            <a:r>
              <a:rPr kumimoji="1" lang="ja-JP" altLang="en-US" dirty="0">
                <a:latin typeface="BIZ UDP明朝 Medium" panose="02020500000000000000" pitchFamily="18" charset="-128"/>
                <a:ea typeface="BIZ UDP明朝 Medium" panose="02020500000000000000" pitchFamily="18" charset="-128"/>
              </a:rPr>
              <a:t>相談支援従事者初任者研修</a:t>
            </a:r>
            <a:br>
              <a:rPr kumimoji="1" lang="en-US" altLang="ja-JP" dirty="0">
                <a:latin typeface="BIZ UDP明朝 Medium" panose="02020500000000000000" pitchFamily="18" charset="-128"/>
                <a:ea typeface="BIZ UDP明朝 Medium" panose="02020500000000000000" pitchFamily="18" charset="-128"/>
              </a:rPr>
            </a:br>
            <a:r>
              <a:rPr kumimoji="1" lang="ja-JP" altLang="en-US" dirty="0">
                <a:latin typeface="BIZ UDP明朝 Medium" panose="02020500000000000000" pitchFamily="18" charset="-128"/>
                <a:ea typeface="BIZ UDP明朝 Medium" panose="02020500000000000000" pitchFamily="18" charset="-128"/>
              </a:rPr>
              <a:t>カリキュラム構造</a:t>
            </a:r>
          </a:p>
        </p:txBody>
      </p:sp>
      <p:sp>
        <p:nvSpPr>
          <p:cNvPr id="5" name="正方形/長方形 4">
            <a:extLst>
              <a:ext uri="{FF2B5EF4-FFF2-40B4-BE49-F238E27FC236}">
                <a16:creationId xmlns:a16="http://schemas.microsoft.com/office/drawing/2014/main" id="{EE5E54DA-5635-47E5-AF7A-BEF6B7CAA782}"/>
              </a:ext>
            </a:extLst>
          </p:cNvPr>
          <p:cNvSpPr/>
          <p:nvPr/>
        </p:nvSpPr>
        <p:spPr>
          <a:xfrm>
            <a:off x="632157" y="1855200"/>
            <a:ext cx="409225" cy="764184"/>
          </a:xfrm>
          <a:prstGeom prst="rect">
            <a:avLst/>
          </a:prstGeom>
          <a:solidFill>
            <a:srgbClr val="92D05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１日目</a:t>
            </a:r>
          </a:p>
        </p:txBody>
      </p:sp>
      <p:sp>
        <p:nvSpPr>
          <p:cNvPr id="6" name="正方形/長方形 5">
            <a:extLst>
              <a:ext uri="{FF2B5EF4-FFF2-40B4-BE49-F238E27FC236}">
                <a16:creationId xmlns:a16="http://schemas.microsoft.com/office/drawing/2014/main" id="{226042C4-1AD1-48D7-9708-A33B40BD1BB9}"/>
              </a:ext>
            </a:extLst>
          </p:cNvPr>
          <p:cNvSpPr/>
          <p:nvPr/>
        </p:nvSpPr>
        <p:spPr>
          <a:xfrm>
            <a:off x="632157" y="2655149"/>
            <a:ext cx="409225" cy="1086905"/>
          </a:xfrm>
          <a:prstGeom prst="rect">
            <a:avLst/>
          </a:prstGeom>
          <a:solidFill>
            <a:srgbClr val="92D05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２日目</a:t>
            </a:r>
          </a:p>
        </p:txBody>
      </p:sp>
      <p:sp>
        <p:nvSpPr>
          <p:cNvPr id="7" name="正方形/長方形 6">
            <a:extLst>
              <a:ext uri="{FF2B5EF4-FFF2-40B4-BE49-F238E27FC236}">
                <a16:creationId xmlns:a16="http://schemas.microsoft.com/office/drawing/2014/main" id="{49B0C134-3E1C-497D-975E-B59C458BC3A6}"/>
              </a:ext>
            </a:extLst>
          </p:cNvPr>
          <p:cNvSpPr/>
          <p:nvPr/>
        </p:nvSpPr>
        <p:spPr>
          <a:xfrm>
            <a:off x="625880" y="3777818"/>
            <a:ext cx="409225" cy="514928"/>
          </a:xfrm>
          <a:prstGeom prst="rect">
            <a:avLst/>
          </a:prstGeom>
          <a:solidFill>
            <a:srgbClr val="92D05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３日目</a:t>
            </a:r>
          </a:p>
          <a:p>
            <a:pPr algn="ctr"/>
            <a:r>
              <a:rPr lang="ja-JP" altLang="en-US" sz="750" b="1" dirty="0">
                <a:solidFill>
                  <a:schemeClr val="tx1"/>
                </a:solidFill>
                <a:latin typeface="MS UI Gothic" panose="020B0600070205080204" pitchFamily="50" charset="-128"/>
                <a:ea typeface="MS UI Gothic" panose="020B0600070205080204" pitchFamily="50" charset="-128"/>
              </a:rPr>
              <a:t>４日目</a:t>
            </a:r>
          </a:p>
        </p:txBody>
      </p:sp>
      <p:sp>
        <p:nvSpPr>
          <p:cNvPr id="8" name="正方形/長方形 7">
            <a:extLst>
              <a:ext uri="{FF2B5EF4-FFF2-40B4-BE49-F238E27FC236}">
                <a16:creationId xmlns:a16="http://schemas.microsoft.com/office/drawing/2014/main" id="{B1D5639A-5809-4C39-81A3-2E3AAD2E4F3D}"/>
              </a:ext>
            </a:extLst>
          </p:cNvPr>
          <p:cNvSpPr/>
          <p:nvPr/>
        </p:nvSpPr>
        <p:spPr>
          <a:xfrm>
            <a:off x="625880" y="4761728"/>
            <a:ext cx="409225" cy="202875"/>
          </a:xfrm>
          <a:prstGeom prst="rect">
            <a:avLst/>
          </a:prstGeom>
          <a:solidFill>
            <a:srgbClr val="92D05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５日目</a:t>
            </a:r>
          </a:p>
        </p:txBody>
      </p:sp>
      <p:sp>
        <p:nvSpPr>
          <p:cNvPr id="9" name="正方形/長方形 8">
            <a:extLst>
              <a:ext uri="{FF2B5EF4-FFF2-40B4-BE49-F238E27FC236}">
                <a16:creationId xmlns:a16="http://schemas.microsoft.com/office/drawing/2014/main" id="{1285032F-946A-477A-91BC-3C05A0971D3C}"/>
              </a:ext>
            </a:extLst>
          </p:cNvPr>
          <p:cNvSpPr/>
          <p:nvPr/>
        </p:nvSpPr>
        <p:spPr>
          <a:xfrm>
            <a:off x="625880" y="5326181"/>
            <a:ext cx="406459" cy="315999"/>
          </a:xfrm>
          <a:prstGeom prst="rect">
            <a:avLst/>
          </a:prstGeom>
          <a:solidFill>
            <a:srgbClr val="92D05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６日目</a:t>
            </a:r>
          </a:p>
        </p:txBody>
      </p:sp>
      <p:sp>
        <p:nvSpPr>
          <p:cNvPr id="10" name="正方形/長方形 9">
            <a:extLst>
              <a:ext uri="{FF2B5EF4-FFF2-40B4-BE49-F238E27FC236}">
                <a16:creationId xmlns:a16="http://schemas.microsoft.com/office/drawing/2014/main" id="{48BA8505-819E-46D6-842F-72E43F19B823}"/>
              </a:ext>
            </a:extLst>
          </p:cNvPr>
          <p:cNvSpPr/>
          <p:nvPr/>
        </p:nvSpPr>
        <p:spPr>
          <a:xfrm>
            <a:off x="629124" y="5661914"/>
            <a:ext cx="412258" cy="315998"/>
          </a:xfrm>
          <a:prstGeom prst="rect">
            <a:avLst/>
          </a:prstGeom>
          <a:solidFill>
            <a:srgbClr val="92D05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７日目</a:t>
            </a:r>
          </a:p>
        </p:txBody>
      </p:sp>
      <p:sp>
        <p:nvSpPr>
          <p:cNvPr id="11" name="正方形/長方形 10">
            <a:extLst>
              <a:ext uri="{FF2B5EF4-FFF2-40B4-BE49-F238E27FC236}">
                <a16:creationId xmlns:a16="http://schemas.microsoft.com/office/drawing/2014/main" id="{E25D6C72-31BE-4866-B0F3-CB14D95AB8F5}"/>
              </a:ext>
            </a:extLst>
          </p:cNvPr>
          <p:cNvSpPr/>
          <p:nvPr/>
        </p:nvSpPr>
        <p:spPr>
          <a:xfrm>
            <a:off x="1066565" y="2664207"/>
            <a:ext cx="409225" cy="413051"/>
          </a:xfrm>
          <a:prstGeom prst="rect">
            <a:avLst/>
          </a:prstGeom>
          <a:solidFill>
            <a:schemeClr val="accent6">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技法の実際</a:t>
            </a:r>
          </a:p>
        </p:txBody>
      </p:sp>
      <p:sp>
        <p:nvSpPr>
          <p:cNvPr id="12" name="正方形/長方形 11">
            <a:extLst>
              <a:ext uri="{FF2B5EF4-FFF2-40B4-BE49-F238E27FC236}">
                <a16:creationId xmlns:a16="http://schemas.microsoft.com/office/drawing/2014/main" id="{D412807E-B7A1-4CB2-B961-598FAAC0343E}"/>
              </a:ext>
            </a:extLst>
          </p:cNvPr>
          <p:cNvSpPr/>
          <p:nvPr/>
        </p:nvSpPr>
        <p:spPr>
          <a:xfrm>
            <a:off x="1060502" y="1855199"/>
            <a:ext cx="409225" cy="771030"/>
          </a:xfrm>
          <a:prstGeom prst="rect">
            <a:avLst/>
          </a:prstGeom>
          <a:solidFill>
            <a:schemeClr val="accent2">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概論</a:t>
            </a:r>
          </a:p>
        </p:txBody>
      </p:sp>
      <p:sp>
        <p:nvSpPr>
          <p:cNvPr id="13" name="正方形/長方形 12">
            <a:extLst>
              <a:ext uri="{FF2B5EF4-FFF2-40B4-BE49-F238E27FC236}">
                <a16:creationId xmlns:a16="http://schemas.microsoft.com/office/drawing/2014/main" id="{F8D868DC-DE74-480C-8074-7FA1169A61C1}"/>
              </a:ext>
            </a:extLst>
          </p:cNvPr>
          <p:cNvSpPr/>
          <p:nvPr/>
        </p:nvSpPr>
        <p:spPr>
          <a:xfrm>
            <a:off x="1066564" y="3114746"/>
            <a:ext cx="411995" cy="628509"/>
          </a:xfrm>
          <a:prstGeom prst="rect">
            <a:avLst/>
          </a:prstGeom>
          <a:solidFill>
            <a:schemeClr val="accent4">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法制度</a:t>
            </a:r>
          </a:p>
        </p:txBody>
      </p:sp>
      <p:sp>
        <p:nvSpPr>
          <p:cNvPr id="14" name="正方形/長方形 13">
            <a:extLst>
              <a:ext uri="{FF2B5EF4-FFF2-40B4-BE49-F238E27FC236}">
                <a16:creationId xmlns:a16="http://schemas.microsoft.com/office/drawing/2014/main" id="{841B2CA6-4239-452E-A721-C252730F1BD8}"/>
              </a:ext>
            </a:extLst>
          </p:cNvPr>
          <p:cNvSpPr/>
          <p:nvPr/>
        </p:nvSpPr>
        <p:spPr>
          <a:xfrm>
            <a:off x="1066565" y="3783459"/>
            <a:ext cx="409225" cy="514927"/>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講義</a:t>
            </a:r>
          </a:p>
          <a:p>
            <a:pPr algn="ctr"/>
            <a:r>
              <a:rPr lang="ja-JP" altLang="en-US" sz="750" b="1" dirty="0">
                <a:solidFill>
                  <a:schemeClr val="tx1"/>
                </a:solidFill>
                <a:latin typeface="MS UI Gothic" panose="020B0600070205080204" pitchFamily="50" charset="-128"/>
                <a:ea typeface="MS UI Gothic" panose="020B0600070205080204" pitchFamily="50" charset="-128"/>
              </a:rPr>
              <a:t>演習</a:t>
            </a:r>
          </a:p>
        </p:txBody>
      </p:sp>
      <p:sp>
        <p:nvSpPr>
          <p:cNvPr id="15" name="正方形/長方形 14">
            <a:extLst>
              <a:ext uri="{FF2B5EF4-FFF2-40B4-BE49-F238E27FC236}">
                <a16:creationId xmlns:a16="http://schemas.microsoft.com/office/drawing/2014/main" id="{AEF9133F-BEF4-434A-A8BF-3A85548390A9}"/>
              </a:ext>
            </a:extLst>
          </p:cNvPr>
          <p:cNvSpPr/>
          <p:nvPr/>
        </p:nvSpPr>
        <p:spPr>
          <a:xfrm>
            <a:off x="1070299" y="4335427"/>
            <a:ext cx="409225" cy="376334"/>
          </a:xfrm>
          <a:prstGeom prst="rect">
            <a:avLst/>
          </a:prstGeom>
          <a:solidFill>
            <a:srgbClr val="7030A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bg1"/>
                </a:solidFill>
                <a:latin typeface="MS UI Gothic" panose="020B0600070205080204" pitchFamily="50" charset="-128"/>
                <a:ea typeface="MS UI Gothic" panose="020B0600070205080204" pitchFamily="50" charset="-128"/>
              </a:rPr>
              <a:t>実習　</a:t>
            </a:r>
            <a:r>
              <a:rPr lang="en-US" altLang="ja-JP" sz="750" b="1" dirty="0">
                <a:solidFill>
                  <a:schemeClr val="bg1"/>
                </a:solidFill>
                <a:latin typeface="MS UI Gothic" panose="020B0600070205080204" pitchFamily="50" charset="-128"/>
                <a:ea typeface="MS UI Gothic" panose="020B0600070205080204" pitchFamily="50" charset="-128"/>
              </a:rPr>
              <a:t>1</a:t>
            </a:r>
            <a:endParaRPr lang="ja-JP" altLang="en-US" sz="750" b="1" dirty="0">
              <a:solidFill>
                <a:schemeClr val="bg1"/>
              </a:solidFill>
              <a:latin typeface="MS UI Gothic" panose="020B0600070205080204" pitchFamily="50" charset="-128"/>
              <a:ea typeface="MS UI Gothic" panose="020B0600070205080204" pitchFamily="50" charset="-128"/>
            </a:endParaRPr>
          </a:p>
        </p:txBody>
      </p:sp>
      <p:sp>
        <p:nvSpPr>
          <p:cNvPr id="16" name="正方形/長方形 15">
            <a:extLst>
              <a:ext uri="{FF2B5EF4-FFF2-40B4-BE49-F238E27FC236}">
                <a16:creationId xmlns:a16="http://schemas.microsoft.com/office/drawing/2014/main" id="{1F0AF80A-41B6-4067-8385-E4D17C1B3236}"/>
              </a:ext>
            </a:extLst>
          </p:cNvPr>
          <p:cNvSpPr/>
          <p:nvPr/>
        </p:nvSpPr>
        <p:spPr>
          <a:xfrm>
            <a:off x="1066564" y="4990102"/>
            <a:ext cx="409225" cy="315999"/>
          </a:xfrm>
          <a:prstGeom prst="rect">
            <a:avLst/>
          </a:prstGeom>
          <a:solidFill>
            <a:srgbClr val="7030A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bg1"/>
                </a:solidFill>
                <a:latin typeface="MS UI Gothic" panose="020B0600070205080204" pitchFamily="50" charset="-128"/>
                <a:ea typeface="MS UI Gothic" panose="020B0600070205080204" pitchFamily="50" charset="-128"/>
              </a:rPr>
              <a:t>実習　</a:t>
            </a:r>
            <a:r>
              <a:rPr lang="en-US" altLang="ja-JP" sz="750" b="1" dirty="0">
                <a:solidFill>
                  <a:schemeClr val="bg1"/>
                </a:solidFill>
                <a:latin typeface="MS UI Gothic" panose="020B0600070205080204" pitchFamily="50" charset="-128"/>
                <a:ea typeface="MS UI Gothic" panose="020B0600070205080204" pitchFamily="50" charset="-128"/>
              </a:rPr>
              <a:t>2</a:t>
            </a:r>
            <a:endParaRPr lang="ja-JP" altLang="en-US" sz="750" b="1" dirty="0">
              <a:solidFill>
                <a:schemeClr val="bg1"/>
              </a:solidFill>
              <a:latin typeface="MS UI Gothic" panose="020B0600070205080204" pitchFamily="50" charset="-128"/>
              <a:ea typeface="MS UI Gothic" panose="020B0600070205080204" pitchFamily="50" charset="-128"/>
            </a:endParaRPr>
          </a:p>
        </p:txBody>
      </p:sp>
      <p:sp>
        <p:nvSpPr>
          <p:cNvPr id="17" name="正方形/長方形 16">
            <a:extLst>
              <a:ext uri="{FF2B5EF4-FFF2-40B4-BE49-F238E27FC236}">
                <a16:creationId xmlns:a16="http://schemas.microsoft.com/office/drawing/2014/main" id="{1C68D386-4E03-4708-B680-D72B762B5FE5}"/>
              </a:ext>
            </a:extLst>
          </p:cNvPr>
          <p:cNvSpPr/>
          <p:nvPr/>
        </p:nvSpPr>
        <p:spPr>
          <a:xfrm>
            <a:off x="1066564" y="5326181"/>
            <a:ext cx="409225" cy="651731"/>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b="1" dirty="0">
                <a:solidFill>
                  <a:schemeClr val="tx1"/>
                </a:solidFill>
                <a:latin typeface="MS UI Gothic" panose="020B0600070205080204" pitchFamily="50" charset="-128"/>
                <a:ea typeface="MS UI Gothic" panose="020B0600070205080204" pitchFamily="50" charset="-128"/>
              </a:rPr>
              <a:t>講義</a:t>
            </a:r>
          </a:p>
          <a:p>
            <a:pPr algn="ctr"/>
            <a:r>
              <a:rPr lang="ja-JP" altLang="en-US" sz="750" b="1" dirty="0">
                <a:solidFill>
                  <a:schemeClr val="tx1"/>
                </a:solidFill>
                <a:latin typeface="MS UI Gothic" panose="020B0600070205080204" pitchFamily="50" charset="-128"/>
                <a:ea typeface="MS UI Gothic" panose="020B0600070205080204" pitchFamily="50" charset="-128"/>
              </a:rPr>
              <a:t>演習</a:t>
            </a:r>
          </a:p>
        </p:txBody>
      </p:sp>
      <p:sp>
        <p:nvSpPr>
          <p:cNvPr id="18" name="正方形/長方形 17">
            <a:extLst>
              <a:ext uri="{FF2B5EF4-FFF2-40B4-BE49-F238E27FC236}">
                <a16:creationId xmlns:a16="http://schemas.microsoft.com/office/drawing/2014/main" id="{C8C9499B-B7C4-4976-AFB8-E5635F07166C}"/>
              </a:ext>
            </a:extLst>
          </p:cNvPr>
          <p:cNvSpPr/>
          <p:nvPr/>
        </p:nvSpPr>
        <p:spPr>
          <a:xfrm>
            <a:off x="1506789" y="1536153"/>
            <a:ext cx="3065211" cy="197520"/>
          </a:xfrm>
          <a:prstGeom prst="rect">
            <a:avLst/>
          </a:prstGeom>
          <a:solidFill>
            <a:schemeClr val="bg2"/>
          </a:solidFill>
          <a:ln w="9525">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dirty="0">
                <a:solidFill>
                  <a:schemeClr val="tx1">
                    <a:lumMod val="65000"/>
                    <a:lumOff val="35000"/>
                  </a:schemeClr>
                </a:solidFill>
                <a:latin typeface="MS UI Gothic" panose="020B0600070205080204" pitchFamily="50" charset="-128"/>
                <a:ea typeface="MS UI Gothic" panose="020B0600070205080204" pitchFamily="50" charset="-128"/>
              </a:rPr>
              <a:t>研修受講ガイダンス（標準カリキュラム上は任意）</a:t>
            </a:r>
          </a:p>
        </p:txBody>
      </p:sp>
      <p:sp>
        <p:nvSpPr>
          <p:cNvPr id="19" name="正方形/長方形 18">
            <a:extLst>
              <a:ext uri="{FF2B5EF4-FFF2-40B4-BE49-F238E27FC236}">
                <a16:creationId xmlns:a16="http://schemas.microsoft.com/office/drawing/2014/main" id="{29D7E05B-4323-4A4B-8B63-79B8DE76AAD1}"/>
              </a:ext>
            </a:extLst>
          </p:cNvPr>
          <p:cNvSpPr/>
          <p:nvPr/>
        </p:nvSpPr>
        <p:spPr>
          <a:xfrm>
            <a:off x="1500972" y="1868117"/>
            <a:ext cx="3070528" cy="242851"/>
          </a:xfrm>
          <a:prstGeom prst="rect">
            <a:avLst/>
          </a:prstGeom>
          <a:solidFill>
            <a:schemeClr val="accent2">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相談支援（障害児者支援）の目的（</a:t>
            </a:r>
            <a:r>
              <a:rPr lang="en-US" altLang="ja-JP" sz="750" b="1" dirty="0">
                <a:solidFill>
                  <a:schemeClr val="tx1"/>
                </a:solidFill>
                <a:latin typeface="MS UI Gothic" panose="020B0600070205080204" pitchFamily="50" charset="-128"/>
                <a:ea typeface="MS UI Gothic" panose="020B0600070205080204" pitchFamily="50" charset="-128"/>
              </a:rPr>
              <a:t>1.5</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20" name="正方形/長方形 19">
            <a:extLst>
              <a:ext uri="{FF2B5EF4-FFF2-40B4-BE49-F238E27FC236}">
                <a16:creationId xmlns:a16="http://schemas.microsoft.com/office/drawing/2014/main" id="{C05BCFD3-F007-40F4-A28A-0E6CDD9C7961}"/>
              </a:ext>
            </a:extLst>
          </p:cNvPr>
          <p:cNvSpPr/>
          <p:nvPr/>
        </p:nvSpPr>
        <p:spPr>
          <a:xfrm>
            <a:off x="1495655" y="2140725"/>
            <a:ext cx="3070528" cy="219251"/>
          </a:xfrm>
          <a:prstGeom prst="rect">
            <a:avLst/>
          </a:prstGeom>
          <a:solidFill>
            <a:schemeClr val="accent2">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相談支援の基本的視点（障害児者支援の基本的視点）（</a:t>
            </a:r>
            <a:r>
              <a:rPr lang="en-US" altLang="ja-JP" sz="750" b="1" dirty="0">
                <a:solidFill>
                  <a:schemeClr val="tx1"/>
                </a:solidFill>
                <a:latin typeface="MS UI Gothic" panose="020B0600070205080204" pitchFamily="50" charset="-128"/>
                <a:ea typeface="MS UI Gothic" panose="020B0600070205080204" pitchFamily="50" charset="-128"/>
              </a:rPr>
              <a:t>2.5</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21" name="正方形/長方形 20">
            <a:extLst>
              <a:ext uri="{FF2B5EF4-FFF2-40B4-BE49-F238E27FC236}">
                <a16:creationId xmlns:a16="http://schemas.microsoft.com/office/drawing/2014/main" id="{340CC8B0-8B28-495D-B892-A5A810F5D118}"/>
              </a:ext>
            </a:extLst>
          </p:cNvPr>
          <p:cNvSpPr/>
          <p:nvPr/>
        </p:nvSpPr>
        <p:spPr>
          <a:xfrm>
            <a:off x="1500972" y="2385242"/>
            <a:ext cx="3070528" cy="231767"/>
          </a:xfrm>
          <a:prstGeom prst="rect">
            <a:avLst/>
          </a:prstGeom>
          <a:solidFill>
            <a:schemeClr val="accent2">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相談支援に必要な技術（</a:t>
            </a:r>
            <a:r>
              <a:rPr lang="en-US" altLang="ja-JP" sz="750" b="1" dirty="0">
                <a:solidFill>
                  <a:schemeClr val="tx1"/>
                </a:solidFill>
                <a:latin typeface="MS UI Gothic" panose="020B0600070205080204" pitchFamily="50" charset="-128"/>
                <a:ea typeface="MS UI Gothic" panose="020B0600070205080204" pitchFamily="50" charset="-128"/>
              </a:rPr>
              <a:t>1</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22" name="正方形/長方形 21">
            <a:extLst>
              <a:ext uri="{FF2B5EF4-FFF2-40B4-BE49-F238E27FC236}">
                <a16:creationId xmlns:a16="http://schemas.microsoft.com/office/drawing/2014/main" id="{B4641232-06F7-4D98-B603-208DEFD785FE}"/>
              </a:ext>
            </a:extLst>
          </p:cNvPr>
          <p:cNvSpPr/>
          <p:nvPr/>
        </p:nvSpPr>
        <p:spPr>
          <a:xfrm>
            <a:off x="1506789" y="2667542"/>
            <a:ext cx="3070528" cy="194568"/>
          </a:xfrm>
          <a:prstGeom prst="rect">
            <a:avLst/>
          </a:prstGeom>
          <a:solidFill>
            <a:schemeClr val="accent6">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相談支援におけるケアマネジメントの手法とプロセス（</a:t>
            </a:r>
            <a:r>
              <a:rPr lang="en-US" altLang="ja-JP" sz="750" b="1" dirty="0">
                <a:solidFill>
                  <a:schemeClr val="tx1"/>
                </a:solidFill>
                <a:latin typeface="MS UI Gothic" panose="020B0600070205080204" pitchFamily="50" charset="-128"/>
                <a:ea typeface="MS UI Gothic" panose="020B0600070205080204" pitchFamily="50" charset="-128"/>
              </a:rPr>
              <a:t>1.5</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23" name="正方形/長方形 22">
            <a:extLst>
              <a:ext uri="{FF2B5EF4-FFF2-40B4-BE49-F238E27FC236}">
                <a16:creationId xmlns:a16="http://schemas.microsoft.com/office/drawing/2014/main" id="{C1ABEAE1-3647-4947-8A31-F8B284D1281E}"/>
              </a:ext>
            </a:extLst>
          </p:cNvPr>
          <p:cNvSpPr/>
          <p:nvPr/>
        </p:nvSpPr>
        <p:spPr>
          <a:xfrm>
            <a:off x="1500972" y="2893260"/>
            <a:ext cx="3070528" cy="195079"/>
          </a:xfrm>
          <a:prstGeom prst="rect">
            <a:avLst/>
          </a:prstGeom>
          <a:solidFill>
            <a:schemeClr val="accent6">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相談支援における家族支援と地域資源の活用への視点（</a:t>
            </a:r>
            <a:r>
              <a:rPr lang="en-US" altLang="ja-JP" sz="750" b="1" dirty="0">
                <a:solidFill>
                  <a:schemeClr val="tx1"/>
                </a:solidFill>
                <a:latin typeface="MS UI Gothic" panose="020B0600070205080204" pitchFamily="50" charset="-128"/>
                <a:ea typeface="MS UI Gothic" panose="020B0600070205080204" pitchFamily="50" charset="-128"/>
              </a:rPr>
              <a:t>1.5</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24" name="正方形/長方形 23">
            <a:extLst>
              <a:ext uri="{FF2B5EF4-FFF2-40B4-BE49-F238E27FC236}">
                <a16:creationId xmlns:a16="http://schemas.microsoft.com/office/drawing/2014/main" id="{5E591AFB-5607-4333-BA10-22C5941B6CCC}"/>
              </a:ext>
            </a:extLst>
          </p:cNvPr>
          <p:cNvSpPr/>
          <p:nvPr/>
        </p:nvSpPr>
        <p:spPr>
          <a:xfrm>
            <a:off x="1506789" y="3128247"/>
            <a:ext cx="3070528" cy="300368"/>
          </a:xfrm>
          <a:prstGeom prst="rect">
            <a:avLst/>
          </a:prstGeom>
          <a:solidFill>
            <a:schemeClr val="accent4">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障害者総合支援法等の理念・現状とサービス提供プロセス及びその他関連する法律等に関する理解（</a:t>
            </a:r>
            <a:r>
              <a:rPr lang="en-US" altLang="ja-JP" sz="750" b="1" dirty="0">
                <a:solidFill>
                  <a:schemeClr val="tx1"/>
                </a:solidFill>
                <a:latin typeface="MS UI Gothic" panose="020B0600070205080204" pitchFamily="50" charset="-128"/>
                <a:ea typeface="MS UI Gothic" panose="020B0600070205080204" pitchFamily="50" charset="-128"/>
              </a:rPr>
              <a:t>1.5</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25" name="正方形/長方形 24">
            <a:extLst>
              <a:ext uri="{FF2B5EF4-FFF2-40B4-BE49-F238E27FC236}">
                <a16:creationId xmlns:a16="http://schemas.microsoft.com/office/drawing/2014/main" id="{41CE73C1-42A9-449B-8088-9443B2D34F8A}"/>
              </a:ext>
            </a:extLst>
          </p:cNvPr>
          <p:cNvSpPr/>
          <p:nvPr/>
        </p:nvSpPr>
        <p:spPr>
          <a:xfrm>
            <a:off x="1506789" y="3451613"/>
            <a:ext cx="3070528" cy="300368"/>
          </a:xfrm>
          <a:prstGeom prst="rect">
            <a:avLst/>
          </a:prstGeom>
          <a:solidFill>
            <a:schemeClr val="accent4">
              <a:lumMod val="40000"/>
              <a:lumOff val="6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障害者総合支援法及び児童福祉法における相談支援（サービス提供）の基本（</a:t>
            </a:r>
            <a:r>
              <a:rPr lang="en-US" altLang="ja-JP" sz="750" b="1" dirty="0">
                <a:solidFill>
                  <a:schemeClr val="tx1"/>
                </a:solidFill>
                <a:latin typeface="MS UI Gothic" panose="020B0600070205080204" pitchFamily="50" charset="-128"/>
                <a:ea typeface="MS UI Gothic" panose="020B0600070205080204" pitchFamily="50" charset="-128"/>
              </a:rPr>
              <a:t>1.5</a:t>
            </a:r>
            <a:r>
              <a:rPr lang="ja-JP" altLang="en-US" sz="750" b="1" dirty="0">
                <a:solidFill>
                  <a:schemeClr val="tx1"/>
                </a:solidFill>
                <a:latin typeface="MS UI Gothic" panose="020B0600070205080204" pitchFamily="50" charset="-128"/>
                <a:ea typeface="MS UI Gothic" panose="020B0600070205080204" pitchFamily="50" charset="-128"/>
              </a:rPr>
              <a:t>時間</a:t>
            </a:r>
            <a:r>
              <a:rPr lang="en-US" altLang="ja-JP" sz="750" b="1" dirty="0">
                <a:solidFill>
                  <a:schemeClr val="tx1"/>
                </a:solidFill>
                <a:latin typeface="MS UI Gothic" panose="020B0600070205080204" pitchFamily="50" charset="-128"/>
                <a:ea typeface="MS UI Gothic" panose="020B0600070205080204" pitchFamily="50" charset="-128"/>
              </a:rPr>
              <a:t>)</a:t>
            </a:r>
            <a:endParaRPr lang="ja-JP" altLang="en-US" sz="750" b="1" dirty="0">
              <a:solidFill>
                <a:schemeClr val="tx1"/>
              </a:solidFill>
              <a:latin typeface="MS UI Gothic" panose="020B0600070205080204" pitchFamily="50" charset="-128"/>
              <a:ea typeface="MS UI Gothic" panose="020B0600070205080204" pitchFamily="50" charset="-128"/>
            </a:endParaRPr>
          </a:p>
        </p:txBody>
      </p:sp>
      <p:sp>
        <p:nvSpPr>
          <p:cNvPr id="26" name="正方形/長方形 25">
            <a:extLst>
              <a:ext uri="{FF2B5EF4-FFF2-40B4-BE49-F238E27FC236}">
                <a16:creationId xmlns:a16="http://schemas.microsoft.com/office/drawing/2014/main" id="{96F0B999-2858-489B-B24E-FE0BB32069E9}"/>
              </a:ext>
            </a:extLst>
          </p:cNvPr>
          <p:cNvSpPr/>
          <p:nvPr/>
        </p:nvSpPr>
        <p:spPr>
          <a:xfrm>
            <a:off x="1506789" y="3795314"/>
            <a:ext cx="3072901" cy="292938"/>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相談支援の実際（ケアマネジメント手法を用いた</a:t>
            </a:r>
            <a:r>
              <a:rPr lang="ja-JP" altLang="en-US" sz="750" b="1" dirty="0">
                <a:solidFill>
                  <a:srgbClr val="FF0000"/>
                </a:solidFill>
                <a:latin typeface="MS UI Gothic" panose="020B0600070205080204" pitchFamily="50" charset="-128"/>
                <a:ea typeface="MS UI Gothic" panose="020B0600070205080204" pitchFamily="50" charset="-128"/>
              </a:rPr>
              <a:t>相談支援プロセス</a:t>
            </a:r>
            <a:r>
              <a:rPr lang="ja-JP" altLang="en-US" sz="750" b="1" dirty="0">
                <a:solidFill>
                  <a:schemeClr val="tx1"/>
                </a:solidFill>
                <a:latin typeface="MS UI Gothic" panose="020B0600070205080204" pitchFamily="50" charset="-128"/>
                <a:ea typeface="MS UI Gothic" panose="020B0600070205080204" pitchFamily="50" charset="-128"/>
              </a:rPr>
              <a:t>の具体的</a:t>
            </a:r>
            <a:endParaRPr lang="en-US" altLang="ja-JP" sz="750" b="1" dirty="0">
              <a:solidFill>
                <a:schemeClr val="tx1"/>
              </a:solidFill>
              <a:latin typeface="MS UI Gothic" panose="020B0600070205080204" pitchFamily="50" charset="-128"/>
              <a:ea typeface="MS UI Gothic" panose="020B0600070205080204" pitchFamily="50" charset="-128"/>
            </a:endParaRPr>
          </a:p>
          <a:p>
            <a:r>
              <a:rPr lang="ja-JP" altLang="en-US" sz="750" b="1" dirty="0">
                <a:solidFill>
                  <a:schemeClr val="tx1"/>
                </a:solidFill>
                <a:latin typeface="MS UI Gothic" panose="020B0600070205080204" pitchFamily="50" charset="-128"/>
                <a:ea typeface="MS UI Gothic" panose="020B0600070205080204" pitchFamily="50" charset="-128"/>
              </a:rPr>
              <a:t>理解）（</a:t>
            </a:r>
            <a:r>
              <a:rPr lang="en-US" altLang="ja-JP" sz="750" b="1" dirty="0">
                <a:solidFill>
                  <a:schemeClr val="tx1"/>
                </a:solidFill>
                <a:latin typeface="MS UI Gothic" panose="020B0600070205080204" pitchFamily="50" charset="-128"/>
                <a:ea typeface="MS UI Gothic" panose="020B0600070205080204" pitchFamily="50" charset="-128"/>
              </a:rPr>
              <a:t>12</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27" name="正方形/長方形 26">
            <a:extLst>
              <a:ext uri="{FF2B5EF4-FFF2-40B4-BE49-F238E27FC236}">
                <a16:creationId xmlns:a16="http://schemas.microsoft.com/office/drawing/2014/main" id="{F4DAD5E2-C3BC-4463-BA8C-AFD3E54C4444}"/>
              </a:ext>
            </a:extLst>
          </p:cNvPr>
          <p:cNvSpPr/>
          <p:nvPr/>
        </p:nvSpPr>
        <p:spPr>
          <a:xfrm>
            <a:off x="1506789" y="4105961"/>
            <a:ext cx="3070528" cy="186785"/>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rgbClr val="FF0000"/>
                </a:solidFill>
                <a:latin typeface="MS UI Gothic" panose="020B0600070205080204" pitchFamily="50" charset="-128"/>
                <a:ea typeface="MS UI Gothic" panose="020B0600070205080204" pitchFamily="50" charset="-128"/>
              </a:rPr>
              <a:t>実習ガイダンス（</a:t>
            </a:r>
            <a:r>
              <a:rPr lang="en-US" altLang="ja-JP" sz="750" b="1" dirty="0">
                <a:solidFill>
                  <a:srgbClr val="FF0000"/>
                </a:solidFill>
                <a:latin typeface="MS UI Gothic" panose="020B0600070205080204" pitchFamily="50" charset="-128"/>
                <a:ea typeface="MS UI Gothic" panose="020B0600070205080204" pitchFamily="50" charset="-128"/>
              </a:rPr>
              <a:t>1</a:t>
            </a:r>
            <a:r>
              <a:rPr lang="ja-JP" altLang="en-US" sz="750" b="1" dirty="0">
                <a:solidFill>
                  <a:srgbClr val="FF0000"/>
                </a:solidFill>
                <a:latin typeface="MS UI Gothic" panose="020B0600070205080204" pitchFamily="50" charset="-128"/>
                <a:ea typeface="MS UI Gothic" panose="020B0600070205080204" pitchFamily="50" charset="-128"/>
              </a:rPr>
              <a:t>時間）</a:t>
            </a:r>
          </a:p>
        </p:txBody>
      </p:sp>
      <p:sp>
        <p:nvSpPr>
          <p:cNvPr id="28" name="正方形/長方形 27">
            <a:extLst>
              <a:ext uri="{FF2B5EF4-FFF2-40B4-BE49-F238E27FC236}">
                <a16:creationId xmlns:a16="http://schemas.microsoft.com/office/drawing/2014/main" id="{23E20E9B-59AD-4287-A0F4-AE6D247E3CCF}"/>
              </a:ext>
            </a:extLst>
          </p:cNvPr>
          <p:cNvSpPr/>
          <p:nvPr/>
        </p:nvSpPr>
        <p:spPr>
          <a:xfrm>
            <a:off x="1506789" y="4319668"/>
            <a:ext cx="3065212" cy="192690"/>
          </a:xfrm>
          <a:prstGeom prst="rect">
            <a:avLst/>
          </a:prstGeom>
          <a:solidFill>
            <a:srgbClr val="7030A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bg1"/>
                </a:solidFill>
                <a:latin typeface="MS UI Gothic" panose="020B0600070205080204" pitchFamily="50" charset="-128"/>
                <a:ea typeface="MS UI Gothic" panose="020B0600070205080204" pitchFamily="50" charset="-128"/>
              </a:rPr>
              <a:t>相談支援（ケアマネジメント）の基礎技術に関する実習１</a:t>
            </a:r>
          </a:p>
        </p:txBody>
      </p:sp>
      <p:sp>
        <p:nvSpPr>
          <p:cNvPr id="29" name="正方形/長方形 28">
            <a:extLst>
              <a:ext uri="{FF2B5EF4-FFF2-40B4-BE49-F238E27FC236}">
                <a16:creationId xmlns:a16="http://schemas.microsoft.com/office/drawing/2014/main" id="{4840D03C-7830-4D76-B6E9-9A42FD5F0A35}"/>
              </a:ext>
            </a:extLst>
          </p:cNvPr>
          <p:cNvSpPr/>
          <p:nvPr/>
        </p:nvSpPr>
        <p:spPr>
          <a:xfrm>
            <a:off x="1500971" y="4533277"/>
            <a:ext cx="3065211" cy="197520"/>
          </a:xfrm>
          <a:prstGeom prst="rect">
            <a:avLst/>
          </a:prstGeom>
          <a:solidFill>
            <a:srgbClr val="7030A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bg1"/>
                </a:solidFill>
                <a:latin typeface="MS UI Gothic" panose="020B0600070205080204" pitchFamily="50" charset="-128"/>
                <a:ea typeface="MS UI Gothic" panose="020B0600070205080204" pitchFamily="50" charset="-128"/>
              </a:rPr>
              <a:t>地域資源に関する情報収集</a:t>
            </a:r>
          </a:p>
        </p:txBody>
      </p:sp>
      <p:sp>
        <p:nvSpPr>
          <p:cNvPr id="30" name="正方形/長方形 29">
            <a:extLst>
              <a:ext uri="{FF2B5EF4-FFF2-40B4-BE49-F238E27FC236}">
                <a16:creationId xmlns:a16="http://schemas.microsoft.com/office/drawing/2014/main" id="{35B8E13D-908A-4061-A708-848613EA6767}"/>
              </a:ext>
            </a:extLst>
          </p:cNvPr>
          <p:cNvSpPr/>
          <p:nvPr/>
        </p:nvSpPr>
        <p:spPr>
          <a:xfrm>
            <a:off x="1506789" y="4761728"/>
            <a:ext cx="3065211" cy="202875"/>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a:solidFill>
                  <a:schemeClr val="tx1"/>
                </a:solidFill>
                <a:latin typeface="MS UI Gothic" panose="020B0600070205080204" pitchFamily="50" charset="-128"/>
                <a:ea typeface="MS UI Gothic" panose="020B0600070205080204" pitchFamily="50" charset="-128"/>
              </a:rPr>
              <a:t>実践研究</a:t>
            </a:r>
            <a:r>
              <a:rPr lang="en-US" altLang="ja-JP" sz="750" b="1">
                <a:solidFill>
                  <a:schemeClr val="tx1"/>
                </a:solidFill>
                <a:latin typeface="MS UI Gothic" panose="020B0600070205080204" pitchFamily="50" charset="-128"/>
                <a:ea typeface="MS UI Gothic" panose="020B0600070205080204" pitchFamily="50" charset="-128"/>
              </a:rPr>
              <a:t>1</a:t>
            </a:r>
            <a:r>
              <a:rPr lang="ja-JP" altLang="en-US" sz="750" b="1">
                <a:solidFill>
                  <a:schemeClr val="tx1"/>
                </a:solidFill>
                <a:latin typeface="MS UI Gothic" panose="020B0600070205080204" pitchFamily="50" charset="-128"/>
                <a:ea typeface="MS UI Gothic" panose="020B0600070205080204" pitchFamily="50" charset="-128"/>
              </a:rPr>
              <a:t>（</a:t>
            </a:r>
            <a:r>
              <a:rPr lang="en-US" altLang="ja-JP" sz="750" b="1">
                <a:solidFill>
                  <a:schemeClr val="tx1"/>
                </a:solidFill>
                <a:latin typeface="MS UI Gothic" panose="020B0600070205080204" pitchFamily="50" charset="-128"/>
                <a:ea typeface="MS UI Gothic" panose="020B0600070205080204" pitchFamily="50" charset="-128"/>
              </a:rPr>
              <a:t>6</a:t>
            </a:r>
            <a:r>
              <a:rPr lang="ja-JP" altLang="en-US" sz="750" b="1">
                <a:solidFill>
                  <a:schemeClr val="tx1"/>
                </a:solidFill>
                <a:latin typeface="MS UI Gothic" panose="020B0600070205080204" pitchFamily="50" charset="-128"/>
                <a:ea typeface="MS UI Gothic" panose="020B0600070205080204" pitchFamily="50" charset="-128"/>
              </a:rPr>
              <a:t>時間）</a:t>
            </a:r>
          </a:p>
        </p:txBody>
      </p:sp>
      <p:sp>
        <p:nvSpPr>
          <p:cNvPr id="31" name="正方形/長方形 30">
            <a:extLst>
              <a:ext uri="{FF2B5EF4-FFF2-40B4-BE49-F238E27FC236}">
                <a16:creationId xmlns:a16="http://schemas.microsoft.com/office/drawing/2014/main" id="{F8F25B51-CEF0-4627-9E1A-0FD261621BCD}"/>
              </a:ext>
            </a:extLst>
          </p:cNvPr>
          <p:cNvSpPr/>
          <p:nvPr/>
        </p:nvSpPr>
        <p:spPr>
          <a:xfrm>
            <a:off x="1067947" y="4754519"/>
            <a:ext cx="407842" cy="211062"/>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MS UI Gothic" panose="020B0600070205080204" pitchFamily="50" charset="-128"/>
                <a:ea typeface="MS UI Gothic" panose="020B0600070205080204" pitchFamily="50" charset="-128"/>
              </a:rPr>
              <a:t>講義</a:t>
            </a:r>
          </a:p>
          <a:p>
            <a:pPr algn="ctr"/>
            <a:r>
              <a:rPr lang="ja-JP" altLang="en-US" sz="600" b="1" dirty="0">
                <a:solidFill>
                  <a:schemeClr val="tx1"/>
                </a:solidFill>
                <a:latin typeface="MS UI Gothic" panose="020B0600070205080204" pitchFamily="50" charset="-128"/>
                <a:ea typeface="MS UI Gothic" panose="020B0600070205080204" pitchFamily="50" charset="-128"/>
              </a:rPr>
              <a:t>演習</a:t>
            </a:r>
          </a:p>
        </p:txBody>
      </p:sp>
      <p:sp>
        <p:nvSpPr>
          <p:cNvPr id="32" name="正方形/長方形 31">
            <a:extLst>
              <a:ext uri="{FF2B5EF4-FFF2-40B4-BE49-F238E27FC236}">
                <a16:creationId xmlns:a16="http://schemas.microsoft.com/office/drawing/2014/main" id="{601F7638-2448-4BCE-9BB5-7B675DD2C6A0}"/>
              </a:ext>
            </a:extLst>
          </p:cNvPr>
          <p:cNvSpPr/>
          <p:nvPr/>
        </p:nvSpPr>
        <p:spPr>
          <a:xfrm>
            <a:off x="1500972" y="5032638"/>
            <a:ext cx="3065212" cy="197520"/>
          </a:xfrm>
          <a:prstGeom prst="rect">
            <a:avLst/>
          </a:prstGeom>
          <a:solidFill>
            <a:srgbClr val="7030A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bg1"/>
                </a:solidFill>
                <a:latin typeface="MS UI Gothic" panose="020B0600070205080204" pitchFamily="50" charset="-128"/>
                <a:ea typeface="MS UI Gothic" panose="020B0600070205080204" pitchFamily="50" charset="-128"/>
              </a:rPr>
              <a:t>相談支援（ケアマネジメント）の基礎技術に関する実習実習２</a:t>
            </a:r>
          </a:p>
        </p:txBody>
      </p:sp>
      <p:sp>
        <p:nvSpPr>
          <p:cNvPr id="33" name="正方形/長方形 32">
            <a:extLst>
              <a:ext uri="{FF2B5EF4-FFF2-40B4-BE49-F238E27FC236}">
                <a16:creationId xmlns:a16="http://schemas.microsoft.com/office/drawing/2014/main" id="{E74F9642-540F-4C4E-A082-D2948DF6BF5F}"/>
              </a:ext>
            </a:extLst>
          </p:cNvPr>
          <p:cNvSpPr/>
          <p:nvPr/>
        </p:nvSpPr>
        <p:spPr>
          <a:xfrm>
            <a:off x="1506789" y="5334410"/>
            <a:ext cx="3070528" cy="197590"/>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実践研究</a:t>
            </a:r>
            <a:r>
              <a:rPr lang="en-US" altLang="ja-JP" sz="750" b="1" dirty="0">
                <a:solidFill>
                  <a:schemeClr val="tx1"/>
                </a:solidFill>
                <a:latin typeface="MS UI Gothic" panose="020B0600070205080204" pitchFamily="50" charset="-128"/>
                <a:ea typeface="MS UI Gothic" panose="020B0600070205080204" pitchFamily="50" charset="-128"/>
              </a:rPr>
              <a:t>2</a:t>
            </a:r>
            <a:r>
              <a:rPr lang="ja-JP" altLang="en-US" sz="750" b="1" dirty="0">
                <a:solidFill>
                  <a:schemeClr val="tx1"/>
                </a:solidFill>
                <a:latin typeface="MS UI Gothic" panose="020B0600070205080204" pitchFamily="50" charset="-128"/>
                <a:ea typeface="MS UI Gothic" panose="020B0600070205080204" pitchFamily="50" charset="-128"/>
              </a:rPr>
              <a:t>（</a:t>
            </a:r>
            <a:r>
              <a:rPr lang="en-US" altLang="ja-JP" sz="750" b="1" dirty="0">
                <a:solidFill>
                  <a:schemeClr val="tx1"/>
                </a:solidFill>
                <a:latin typeface="MS UI Gothic" panose="020B0600070205080204" pitchFamily="50" charset="-128"/>
                <a:ea typeface="MS UI Gothic" panose="020B0600070205080204" pitchFamily="50" charset="-128"/>
              </a:rPr>
              <a:t>4</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34" name="正方形/長方形 33">
            <a:extLst>
              <a:ext uri="{FF2B5EF4-FFF2-40B4-BE49-F238E27FC236}">
                <a16:creationId xmlns:a16="http://schemas.microsoft.com/office/drawing/2014/main" id="{DB7A80A2-2631-4FEF-852F-6D4B73AEBC1D}"/>
              </a:ext>
            </a:extLst>
          </p:cNvPr>
          <p:cNvSpPr/>
          <p:nvPr/>
        </p:nvSpPr>
        <p:spPr>
          <a:xfrm>
            <a:off x="1500972" y="5551360"/>
            <a:ext cx="3070528" cy="181640"/>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実践研究</a:t>
            </a:r>
            <a:r>
              <a:rPr lang="en-US" altLang="ja-JP" sz="750" b="1" dirty="0">
                <a:solidFill>
                  <a:schemeClr val="tx1"/>
                </a:solidFill>
                <a:latin typeface="MS UI Gothic" panose="020B0600070205080204" pitchFamily="50" charset="-128"/>
                <a:ea typeface="MS UI Gothic" panose="020B0600070205080204" pitchFamily="50" charset="-128"/>
              </a:rPr>
              <a:t>3</a:t>
            </a:r>
            <a:r>
              <a:rPr lang="ja-JP" altLang="en-US" sz="750" b="1" dirty="0">
                <a:solidFill>
                  <a:schemeClr val="tx1"/>
                </a:solidFill>
                <a:latin typeface="MS UI Gothic" panose="020B0600070205080204" pitchFamily="50" charset="-128"/>
                <a:ea typeface="MS UI Gothic" panose="020B0600070205080204" pitchFamily="50" charset="-128"/>
              </a:rPr>
              <a:t>（</a:t>
            </a:r>
            <a:r>
              <a:rPr lang="en-US" altLang="ja-JP" sz="750" b="1" dirty="0">
                <a:solidFill>
                  <a:schemeClr val="tx1"/>
                </a:solidFill>
                <a:latin typeface="MS UI Gothic" panose="020B0600070205080204" pitchFamily="50" charset="-128"/>
                <a:ea typeface="MS UI Gothic" panose="020B0600070205080204" pitchFamily="50" charset="-128"/>
              </a:rPr>
              <a:t>6</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35" name="正方形/長方形 34">
            <a:extLst>
              <a:ext uri="{FF2B5EF4-FFF2-40B4-BE49-F238E27FC236}">
                <a16:creationId xmlns:a16="http://schemas.microsoft.com/office/drawing/2014/main" id="{31A84A29-1DB5-4B96-90A5-DA11609CD9CF}"/>
              </a:ext>
            </a:extLst>
          </p:cNvPr>
          <p:cNvSpPr/>
          <p:nvPr/>
        </p:nvSpPr>
        <p:spPr>
          <a:xfrm>
            <a:off x="1500972" y="5751293"/>
            <a:ext cx="3070528" cy="202875"/>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50" b="1" dirty="0">
                <a:solidFill>
                  <a:schemeClr val="tx1"/>
                </a:solidFill>
                <a:latin typeface="MS UI Gothic" panose="020B0600070205080204" pitchFamily="50" charset="-128"/>
                <a:ea typeface="MS UI Gothic" panose="020B0600070205080204" pitchFamily="50" charset="-128"/>
              </a:rPr>
              <a:t>研修全体を振り返っての意見交換、講評及びネットワーク作り（</a:t>
            </a:r>
            <a:r>
              <a:rPr lang="en-US" altLang="ja-JP" sz="750" b="1" dirty="0">
                <a:solidFill>
                  <a:schemeClr val="tx1"/>
                </a:solidFill>
                <a:latin typeface="MS UI Gothic" panose="020B0600070205080204" pitchFamily="50" charset="-128"/>
                <a:ea typeface="MS UI Gothic" panose="020B0600070205080204" pitchFamily="50" charset="-128"/>
              </a:rPr>
              <a:t>2.5</a:t>
            </a:r>
            <a:r>
              <a:rPr lang="ja-JP" altLang="en-US" sz="750" b="1" dirty="0">
                <a:solidFill>
                  <a:schemeClr val="tx1"/>
                </a:solidFill>
                <a:latin typeface="MS UI Gothic" panose="020B0600070205080204" pitchFamily="50" charset="-128"/>
                <a:ea typeface="MS UI Gothic" panose="020B0600070205080204" pitchFamily="50" charset="-128"/>
              </a:rPr>
              <a:t>時間）</a:t>
            </a:r>
          </a:p>
        </p:txBody>
      </p:sp>
      <p:sp>
        <p:nvSpPr>
          <p:cNvPr id="36" name="四角形: 角を丸くする 35">
            <a:extLst>
              <a:ext uri="{FF2B5EF4-FFF2-40B4-BE49-F238E27FC236}">
                <a16:creationId xmlns:a16="http://schemas.microsoft.com/office/drawing/2014/main" id="{D3A73AFF-C9BC-4341-ABD6-5FDC821D2FE1}"/>
              </a:ext>
            </a:extLst>
          </p:cNvPr>
          <p:cNvSpPr/>
          <p:nvPr/>
        </p:nvSpPr>
        <p:spPr>
          <a:xfrm>
            <a:off x="364921" y="1801709"/>
            <a:ext cx="4322339" cy="1970607"/>
          </a:xfrm>
          <a:prstGeom prst="roundRect">
            <a:avLst/>
          </a:prstGeom>
          <a:no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36">
            <a:extLst>
              <a:ext uri="{FF2B5EF4-FFF2-40B4-BE49-F238E27FC236}">
                <a16:creationId xmlns:a16="http://schemas.microsoft.com/office/drawing/2014/main" id="{C0FF3F42-39E8-48CD-A9C3-A1D599F9E8D7}"/>
              </a:ext>
            </a:extLst>
          </p:cNvPr>
          <p:cNvSpPr/>
          <p:nvPr/>
        </p:nvSpPr>
        <p:spPr>
          <a:xfrm>
            <a:off x="267975" y="2404544"/>
            <a:ext cx="193893" cy="685800"/>
          </a:xfrm>
          <a:prstGeom prst="roundRect">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講</a:t>
            </a:r>
            <a:endParaRPr lang="en-US" altLang="ja-JP" sz="900" b="1" dirty="0"/>
          </a:p>
          <a:p>
            <a:pPr algn="ctr"/>
            <a:r>
              <a:rPr lang="ja-JP" altLang="en-US" sz="900" b="1" dirty="0"/>
              <a:t>義</a:t>
            </a:r>
          </a:p>
        </p:txBody>
      </p:sp>
      <p:sp>
        <p:nvSpPr>
          <p:cNvPr id="38" name="四角形: 角を丸くする 37">
            <a:extLst>
              <a:ext uri="{FF2B5EF4-FFF2-40B4-BE49-F238E27FC236}">
                <a16:creationId xmlns:a16="http://schemas.microsoft.com/office/drawing/2014/main" id="{2BFA0C1D-AF5B-4E51-B024-DF437D79364C}"/>
              </a:ext>
            </a:extLst>
          </p:cNvPr>
          <p:cNvSpPr/>
          <p:nvPr/>
        </p:nvSpPr>
        <p:spPr>
          <a:xfrm>
            <a:off x="364922" y="3801430"/>
            <a:ext cx="4322339" cy="493718"/>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四角形: 角を丸くする 38">
            <a:extLst>
              <a:ext uri="{FF2B5EF4-FFF2-40B4-BE49-F238E27FC236}">
                <a16:creationId xmlns:a16="http://schemas.microsoft.com/office/drawing/2014/main" id="{5BC9C96C-973A-41C9-9FEE-B7E6431C5AFC}"/>
              </a:ext>
            </a:extLst>
          </p:cNvPr>
          <p:cNvSpPr/>
          <p:nvPr/>
        </p:nvSpPr>
        <p:spPr>
          <a:xfrm>
            <a:off x="267975" y="3702020"/>
            <a:ext cx="193893" cy="639124"/>
          </a:xfrm>
          <a:prstGeom prst="round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788" b="1" dirty="0"/>
              <a:t>モデ</a:t>
            </a:r>
            <a:endParaRPr lang="en-US" altLang="ja-JP" sz="788" b="1" dirty="0"/>
          </a:p>
          <a:p>
            <a:pPr algn="ctr"/>
            <a:r>
              <a:rPr lang="ja-JP" altLang="en-US" sz="788" b="1" dirty="0"/>
              <a:t>ル</a:t>
            </a:r>
            <a:endParaRPr lang="en-US" altLang="ja-JP" sz="788" b="1" dirty="0"/>
          </a:p>
          <a:p>
            <a:pPr algn="ctr"/>
            <a:r>
              <a:rPr lang="ja-JP" altLang="en-US" sz="788" b="1" dirty="0"/>
              <a:t>演習</a:t>
            </a:r>
          </a:p>
        </p:txBody>
      </p:sp>
      <p:sp>
        <p:nvSpPr>
          <p:cNvPr id="40" name="四角形: 角を丸くする 39">
            <a:extLst>
              <a:ext uri="{FF2B5EF4-FFF2-40B4-BE49-F238E27FC236}">
                <a16:creationId xmlns:a16="http://schemas.microsoft.com/office/drawing/2014/main" id="{15A03AB5-AC0B-4E2A-840D-72567F00C6F8}"/>
              </a:ext>
            </a:extLst>
          </p:cNvPr>
          <p:cNvSpPr/>
          <p:nvPr/>
        </p:nvSpPr>
        <p:spPr>
          <a:xfrm>
            <a:off x="364922" y="4341143"/>
            <a:ext cx="4322339" cy="1636769"/>
          </a:xfrm>
          <a:prstGeom prst="roundRect">
            <a:avLst/>
          </a:prstGeom>
          <a:noFill/>
          <a:ln w="38100"/>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41" name="四角形: 角を丸くする 40">
            <a:extLst>
              <a:ext uri="{FF2B5EF4-FFF2-40B4-BE49-F238E27FC236}">
                <a16:creationId xmlns:a16="http://schemas.microsoft.com/office/drawing/2014/main" id="{8BD4DF7D-9970-4C48-BDA5-BE594C9910CC}"/>
              </a:ext>
            </a:extLst>
          </p:cNvPr>
          <p:cNvSpPr/>
          <p:nvPr/>
        </p:nvSpPr>
        <p:spPr>
          <a:xfrm>
            <a:off x="267975" y="4892876"/>
            <a:ext cx="177441" cy="63912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sz="788" b="1" dirty="0"/>
              <a:t>実</a:t>
            </a:r>
            <a:endParaRPr lang="en-US" altLang="ja-JP" sz="788" b="1" dirty="0"/>
          </a:p>
          <a:p>
            <a:pPr algn="ctr"/>
            <a:endParaRPr lang="en-US" altLang="ja-JP" sz="788" b="1" dirty="0"/>
          </a:p>
          <a:p>
            <a:pPr algn="ctr"/>
            <a:r>
              <a:rPr lang="ja-JP" altLang="en-US" sz="788" b="1" dirty="0"/>
              <a:t>践</a:t>
            </a:r>
            <a:endParaRPr lang="en-US" altLang="ja-JP" sz="788" b="1" dirty="0"/>
          </a:p>
        </p:txBody>
      </p:sp>
      <p:sp>
        <p:nvSpPr>
          <p:cNvPr id="43" name="正方形/長方形 42">
            <a:extLst>
              <a:ext uri="{FF2B5EF4-FFF2-40B4-BE49-F238E27FC236}">
                <a16:creationId xmlns:a16="http://schemas.microsoft.com/office/drawing/2014/main" id="{3CEF3933-0F48-449F-B7B3-CE78BD48BDE2}"/>
              </a:ext>
            </a:extLst>
          </p:cNvPr>
          <p:cNvSpPr/>
          <p:nvPr/>
        </p:nvSpPr>
        <p:spPr>
          <a:xfrm>
            <a:off x="4858311" y="4309609"/>
            <a:ext cx="4178185" cy="221375"/>
          </a:xfrm>
          <a:prstGeom prst="rect">
            <a:avLst/>
          </a:prstGeom>
          <a:solidFill>
            <a:srgbClr val="FFC00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dirty="0">
                <a:solidFill>
                  <a:schemeClr val="tx1"/>
                </a:solidFill>
                <a:latin typeface="MS UI Gothic" panose="020B0600070205080204" pitchFamily="50" charset="-128"/>
                <a:ea typeface="MS UI Gothic" panose="020B0600070205080204" pitchFamily="50" charset="-128"/>
              </a:rPr>
              <a:t>実習１　実践：初期面接から</a:t>
            </a:r>
            <a:r>
              <a:rPr lang="ja-JP" altLang="en-US" sz="900" b="1" dirty="0">
                <a:solidFill>
                  <a:srgbClr val="FF0000"/>
                </a:solidFill>
                <a:latin typeface="MS UI Gothic" panose="020B0600070205080204" pitchFamily="50" charset="-128"/>
                <a:ea typeface="MS UI Gothic" panose="020B0600070205080204" pitchFamily="50" charset="-128"/>
              </a:rPr>
              <a:t>アセスメント・ニーズ整理票を持参し基幹（主任）等から</a:t>
            </a:r>
            <a:r>
              <a:rPr lang="en-US" altLang="ja-JP" sz="900" b="1" dirty="0">
                <a:solidFill>
                  <a:srgbClr val="FF0000"/>
                </a:solidFill>
                <a:latin typeface="MS UI Gothic" panose="020B0600070205080204" pitchFamily="50" charset="-128"/>
                <a:ea typeface="MS UI Gothic" panose="020B0600070205080204" pitchFamily="50" charset="-128"/>
              </a:rPr>
              <a:t>SV</a:t>
            </a:r>
            <a:endParaRPr lang="ja-JP" altLang="en-US" sz="900" b="1" dirty="0">
              <a:solidFill>
                <a:srgbClr val="FF0000"/>
              </a:solidFill>
              <a:latin typeface="MS UI Gothic" panose="020B0600070205080204" pitchFamily="50" charset="-128"/>
              <a:ea typeface="MS UI Gothic" panose="020B0600070205080204" pitchFamily="50" charset="-128"/>
            </a:endParaRPr>
          </a:p>
        </p:txBody>
      </p:sp>
      <p:sp>
        <p:nvSpPr>
          <p:cNvPr id="44" name="正方形/長方形 43">
            <a:extLst>
              <a:ext uri="{FF2B5EF4-FFF2-40B4-BE49-F238E27FC236}">
                <a16:creationId xmlns:a16="http://schemas.microsoft.com/office/drawing/2014/main" id="{FE57F755-D633-43FC-9376-C4B6745FDD88}"/>
              </a:ext>
            </a:extLst>
          </p:cNvPr>
          <p:cNvSpPr/>
          <p:nvPr/>
        </p:nvSpPr>
        <p:spPr>
          <a:xfrm>
            <a:off x="4867723" y="5038655"/>
            <a:ext cx="4175809" cy="218893"/>
          </a:xfrm>
          <a:prstGeom prst="rect">
            <a:avLst/>
          </a:prstGeom>
          <a:ln/>
        </p:spPr>
        <p:style>
          <a:lnRef idx="3">
            <a:schemeClr val="lt1"/>
          </a:lnRef>
          <a:fillRef idx="1">
            <a:schemeClr val="accent6"/>
          </a:fillRef>
          <a:effectRef idx="1">
            <a:schemeClr val="accent6"/>
          </a:effectRef>
          <a:fontRef idx="minor">
            <a:schemeClr val="lt1"/>
          </a:fontRef>
        </p:style>
        <p:txBody>
          <a:bodyPr rtlCol="0" anchor="ctr"/>
          <a:lstStyle/>
          <a:p>
            <a:r>
              <a:rPr lang="ja-JP" altLang="en-US" sz="900" b="1" dirty="0">
                <a:solidFill>
                  <a:schemeClr val="tx1"/>
                </a:solidFill>
                <a:latin typeface="MS UI Gothic" panose="020B0600070205080204" pitchFamily="50" charset="-128"/>
                <a:ea typeface="MS UI Gothic" panose="020B0600070205080204" pitchFamily="50" charset="-128"/>
              </a:rPr>
              <a:t>実習２　実践：サービス等利用計画（案）を持参し基幹（主任）等から</a:t>
            </a:r>
            <a:r>
              <a:rPr lang="en-US" altLang="ja-JP" sz="900" b="1" dirty="0">
                <a:solidFill>
                  <a:schemeClr val="tx1"/>
                </a:solidFill>
                <a:latin typeface="MS UI Gothic" panose="020B0600070205080204" pitchFamily="50" charset="-128"/>
                <a:ea typeface="MS UI Gothic" panose="020B0600070205080204" pitchFamily="50" charset="-128"/>
              </a:rPr>
              <a:t>SV</a:t>
            </a:r>
            <a:r>
              <a:rPr lang="ja-JP" altLang="en-US" sz="900" b="1" dirty="0">
                <a:solidFill>
                  <a:schemeClr val="tx1"/>
                </a:solidFill>
                <a:latin typeface="MS UI Gothic" panose="020B0600070205080204" pitchFamily="50" charset="-128"/>
                <a:ea typeface="MS UI Gothic" panose="020B0600070205080204" pitchFamily="50" charset="-128"/>
              </a:rPr>
              <a:t>を受ける修正</a:t>
            </a:r>
          </a:p>
        </p:txBody>
      </p:sp>
      <p:sp>
        <p:nvSpPr>
          <p:cNvPr id="45" name="正方形/長方形 44">
            <a:extLst>
              <a:ext uri="{FF2B5EF4-FFF2-40B4-BE49-F238E27FC236}">
                <a16:creationId xmlns:a16="http://schemas.microsoft.com/office/drawing/2014/main" id="{1E7BFD53-5E12-4EAC-A334-85F42EA9B19C}"/>
              </a:ext>
            </a:extLst>
          </p:cNvPr>
          <p:cNvSpPr/>
          <p:nvPr/>
        </p:nvSpPr>
        <p:spPr>
          <a:xfrm>
            <a:off x="4867723" y="5265288"/>
            <a:ext cx="4110542" cy="218893"/>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b="1" dirty="0">
                <a:solidFill>
                  <a:schemeClr val="tx1"/>
                </a:solidFill>
                <a:latin typeface="MS UI Gothic" panose="020B0600070205080204" pitchFamily="50" charset="-128"/>
                <a:ea typeface="MS UI Gothic" panose="020B0600070205080204" pitchFamily="50" charset="-128"/>
              </a:rPr>
              <a:t>5</a:t>
            </a:r>
            <a:r>
              <a:rPr lang="ja-JP" altLang="en-US" sz="1050" b="1" dirty="0">
                <a:solidFill>
                  <a:schemeClr val="tx1"/>
                </a:solidFill>
                <a:latin typeface="MS UI Gothic" panose="020B0600070205080204" pitchFamily="50" charset="-128"/>
                <a:ea typeface="MS UI Gothic" panose="020B0600070205080204" pitchFamily="50" charset="-128"/>
              </a:rPr>
              <a:t>日目　</a:t>
            </a:r>
            <a:endParaRPr lang="en-US" altLang="ja-JP" sz="1050" b="1" dirty="0">
              <a:solidFill>
                <a:schemeClr val="tx1"/>
              </a:solidFill>
              <a:latin typeface="MS UI Gothic" panose="020B0600070205080204" pitchFamily="50" charset="-128"/>
              <a:ea typeface="MS UI Gothic" panose="020B0600070205080204" pitchFamily="50" charset="-128"/>
            </a:endParaRPr>
          </a:p>
        </p:txBody>
      </p:sp>
      <p:sp>
        <p:nvSpPr>
          <p:cNvPr id="46" name="正方形/長方形 45">
            <a:extLst>
              <a:ext uri="{FF2B5EF4-FFF2-40B4-BE49-F238E27FC236}">
                <a16:creationId xmlns:a16="http://schemas.microsoft.com/office/drawing/2014/main" id="{6EB31F0E-D016-4C24-8A27-A2D07F615BDF}"/>
              </a:ext>
            </a:extLst>
          </p:cNvPr>
          <p:cNvSpPr/>
          <p:nvPr/>
        </p:nvSpPr>
        <p:spPr>
          <a:xfrm>
            <a:off x="4858310" y="4780096"/>
            <a:ext cx="4185223" cy="202875"/>
          </a:xfrm>
          <a:prstGeom prst="rect">
            <a:avLst/>
          </a:prstGeom>
          <a:solidFill>
            <a:srgbClr val="FFC00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dirty="0">
                <a:solidFill>
                  <a:srgbClr val="FF0000"/>
                </a:solidFill>
                <a:latin typeface="MS UI Gothic" panose="020B0600070205080204" pitchFamily="50" charset="-128"/>
                <a:ea typeface="MS UI Gothic" panose="020B0600070205080204" pitchFamily="50" charset="-128"/>
              </a:rPr>
              <a:t>受講生の実践事例のアセスメント結果の検討（スーパービジョン体験：</a:t>
            </a:r>
            <a:r>
              <a:rPr lang="en-US" altLang="ja-JP" sz="900" b="1" dirty="0">
                <a:solidFill>
                  <a:srgbClr val="FF0000"/>
                </a:solidFill>
                <a:latin typeface="MS UI Gothic" panose="020B0600070205080204" pitchFamily="50" charset="-128"/>
                <a:ea typeface="MS UI Gothic" panose="020B0600070205080204" pitchFamily="50" charset="-128"/>
              </a:rPr>
              <a:t>GSV</a:t>
            </a:r>
            <a:r>
              <a:rPr lang="ja-JP" altLang="en-US" sz="900" b="1" dirty="0">
                <a:solidFill>
                  <a:srgbClr val="FF0000"/>
                </a:solidFill>
                <a:latin typeface="MS UI Gothic" panose="020B0600070205080204" pitchFamily="50" charset="-128"/>
                <a:ea typeface="MS UI Gothic" panose="020B0600070205080204" pitchFamily="50" charset="-128"/>
              </a:rPr>
              <a:t>）　</a:t>
            </a:r>
          </a:p>
        </p:txBody>
      </p:sp>
      <p:sp>
        <p:nvSpPr>
          <p:cNvPr id="47" name="正方形/長方形 46">
            <a:extLst>
              <a:ext uri="{FF2B5EF4-FFF2-40B4-BE49-F238E27FC236}">
                <a16:creationId xmlns:a16="http://schemas.microsoft.com/office/drawing/2014/main" id="{3710A77F-951B-4688-8D4F-77A20922B580}"/>
              </a:ext>
            </a:extLst>
          </p:cNvPr>
          <p:cNvSpPr/>
          <p:nvPr/>
        </p:nvSpPr>
        <p:spPr>
          <a:xfrm>
            <a:off x="4851273" y="3795314"/>
            <a:ext cx="4185223" cy="292938"/>
          </a:xfrm>
          <a:prstGeom prst="rect">
            <a:avLst/>
          </a:prstGeom>
          <a:solidFill>
            <a:srgbClr val="FFC00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b="1" dirty="0">
                <a:solidFill>
                  <a:schemeClr val="tx1"/>
                </a:solidFill>
                <a:latin typeface="MS UI Gothic" panose="020B0600070205080204" pitchFamily="50" charset="-128"/>
                <a:ea typeface="MS UI Gothic" panose="020B0600070205080204" pitchFamily="50" charset="-128"/>
              </a:rPr>
              <a:t>3</a:t>
            </a:r>
            <a:r>
              <a:rPr lang="ja-JP" altLang="en-US" sz="900" b="1" dirty="0">
                <a:solidFill>
                  <a:schemeClr val="tx1"/>
                </a:solidFill>
                <a:latin typeface="MS UI Gothic" panose="020B0600070205080204" pitchFamily="50" charset="-128"/>
                <a:ea typeface="MS UI Gothic" panose="020B0600070205080204" pitchFamily="50" charset="-128"/>
              </a:rPr>
              <a:t>日目　相談受付～ファーストインテーク・契約　</a:t>
            </a:r>
            <a:r>
              <a:rPr lang="ja-JP" altLang="en-US" sz="900" b="1" dirty="0">
                <a:solidFill>
                  <a:srgbClr val="FF0000"/>
                </a:solidFill>
                <a:latin typeface="MS UI Gothic" panose="020B0600070205080204" pitchFamily="50" charset="-128"/>
                <a:ea typeface="MS UI Gothic" panose="020B0600070205080204" pitchFamily="50" charset="-128"/>
              </a:rPr>
              <a:t>アセスメント（事前評価）及びニーズ整理</a:t>
            </a:r>
          </a:p>
        </p:txBody>
      </p:sp>
      <p:sp>
        <p:nvSpPr>
          <p:cNvPr id="48" name="正方形/長方形 47">
            <a:extLst>
              <a:ext uri="{FF2B5EF4-FFF2-40B4-BE49-F238E27FC236}">
                <a16:creationId xmlns:a16="http://schemas.microsoft.com/office/drawing/2014/main" id="{B2DC255C-5CF3-4627-8349-E7D3DD6C7AE5}"/>
              </a:ext>
            </a:extLst>
          </p:cNvPr>
          <p:cNvSpPr/>
          <p:nvPr/>
        </p:nvSpPr>
        <p:spPr>
          <a:xfrm>
            <a:off x="4858311" y="4090670"/>
            <a:ext cx="4178185" cy="228998"/>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S UI Gothic" panose="020B0600070205080204" pitchFamily="50" charset="-128"/>
                <a:ea typeface="MS UI Gothic" panose="020B0600070205080204" pitchFamily="50" charset="-128"/>
              </a:rPr>
              <a:t>４日目　目標設定・</a:t>
            </a:r>
            <a:r>
              <a:rPr lang="ja-JP" altLang="en-US" sz="900" b="1" dirty="0">
                <a:solidFill>
                  <a:srgbClr val="FF0000"/>
                </a:solidFill>
                <a:latin typeface="MS UI Gothic" panose="020B0600070205080204" pitchFamily="50" charset="-128"/>
                <a:ea typeface="MS UI Gothic" panose="020B0600070205080204" pitchFamily="50" charset="-128"/>
              </a:rPr>
              <a:t>サービス等利用計画作成</a:t>
            </a:r>
            <a:r>
              <a:rPr lang="ja-JP" altLang="en-US" sz="900" b="1" dirty="0">
                <a:solidFill>
                  <a:schemeClr val="tx1"/>
                </a:solidFill>
                <a:latin typeface="MS UI Gothic" panose="020B0600070205080204" pitchFamily="50" charset="-128"/>
                <a:ea typeface="MS UI Gothic" panose="020B0600070205080204" pitchFamily="50" charset="-128"/>
              </a:rPr>
              <a:t>・評価・終結　</a:t>
            </a:r>
            <a:r>
              <a:rPr lang="en-US" altLang="ja-JP" sz="900" b="1" dirty="0">
                <a:solidFill>
                  <a:schemeClr val="tx1"/>
                </a:solidFill>
                <a:latin typeface="MS UI Gothic" panose="020B0600070205080204" pitchFamily="50" charset="-128"/>
                <a:ea typeface="MS UI Gothic" panose="020B0600070205080204" pitchFamily="50" charset="-128"/>
              </a:rPr>
              <a:t>※</a:t>
            </a:r>
            <a:r>
              <a:rPr lang="ja-JP" altLang="en-US" sz="900" b="1" dirty="0">
                <a:solidFill>
                  <a:schemeClr val="tx1"/>
                </a:solidFill>
                <a:latin typeface="MS UI Gothic" panose="020B0600070205080204" pitchFamily="50" charset="-128"/>
                <a:ea typeface="MS UI Gothic" panose="020B0600070205080204" pitchFamily="50" charset="-128"/>
              </a:rPr>
              <a:t>実習ガイダンス　</a:t>
            </a:r>
            <a:endParaRPr lang="ja-JP" altLang="en-US" sz="900" b="1" dirty="0">
              <a:solidFill>
                <a:srgbClr val="FF0000"/>
              </a:solidFill>
              <a:latin typeface="MS UI Gothic" panose="020B0600070205080204" pitchFamily="50" charset="-128"/>
              <a:ea typeface="MS UI Gothic" panose="020B0600070205080204" pitchFamily="50" charset="-128"/>
            </a:endParaRPr>
          </a:p>
        </p:txBody>
      </p:sp>
      <p:sp>
        <p:nvSpPr>
          <p:cNvPr id="49" name="正方形/長方形 48">
            <a:extLst>
              <a:ext uri="{FF2B5EF4-FFF2-40B4-BE49-F238E27FC236}">
                <a16:creationId xmlns:a16="http://schemas.microsoft.com/office/drawing/2014/main" id="{BD955E10-98B2-4766-8F56-7694B87E1C6F}"/>
              </a:ext>
            </a:extLst>
          </p:cNvPr>
          <p:cNvSpPr/>
          <p:nvPr/>
        </p:nvSpPr>
        <p:spPr>
          <a:xfrm>
            <a:off x="5308409" y="5270069"/>
            <a:ext cx="906900" cy="223761"/>
          </a:xfrm>
          <a:prstGeom prst="rect">
            <a:avLst/>
          </a:prstGeom>
          <a:solidFill>
            <a:srgbClr val="FFC000"/>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dirty="0">
                <a:solidFill>
                  <a:srgbClr val="FF0000"/>
                </a:solidFill>
                <a:latin typeface="MS UI Gothic" panose="020B0600070205080204" pitchFamily="50" charset="-128"/>
                <a:ea typeface="MS UI Gothic" panose="020B0600070205080204" pitchFamily="50" charset="-128"/>
              </a:rPr>
              <a:t>ケースレビュー　</a:t>
            </a:r>
            <a:endParaRPr lang="en-US" altLang="ja-JP" sz="900" b="1" dirty="0">
              <a:solidFill>
                <a:srgbClr val="FF0000"/>
              </a:solidFill>
              <a:latin typeface="MS UI Gothic" panose="020B0600070205080204" pitchFamily="50" charset="-128"/>
              <a:ea typeface="MS UI Gothic" panose="020B0600070205080204" pitchFamily="50" charset="-128"/>
            </a:endParaRPr>
          </a:p>
        </p:txBody>
      </p:sp>
      <p:sp>
        <p:nvSpPr>
          <p:cNvPr id="50" name="正方形/長方形 49">
            <a:extLst>
              <a:ext uri="{FF2B5EF4-FFF2-40B4-BE49-F238E27FC236}">
                <a16:creationId xmlns:a16="http://schemas.microsoft.com/office/drawing/2014/main" id="{E8503BD9-FF6D-4C39-BF93-449C92AA63DB}"/>
              </a:ext>
            </a:extLst>
          </p:cNvPr>
          <p:cNvSpPr/>
          <p:nvPr/>
        </p:nvSpPr>
        <p:spPr>
          <a:xfrm>
            <a:off x="6081080" y="5267198"/>
            <a:ext cx="2962452" cy="212118"/>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rgbClr val="FF0000"/>
                </a:solidFill>
                <a:latin typeface="MS UI Gothic" panose="020B0600070205080204" pitchFamily="50" charset="-128"/>
                <a:ea typeface="MS UI Gothic" panose="020B0600070205080204" pitchFamily="50" charset="-128"/>
              </a:rPr>
              <a:t>サービス等利用計画案の検討（スーパービジョン体験：</a:t>
            </a:r>
            <a:r>
              <a:rPr lang="en-US" altLang="ja-JP" sz="900" b="1" dirty="0">
                <a:solidFill>
                  <a:srgbClr val="FF0000"/>
                </a:solidFill>
                <a:latin typeface="MS UI Gothic" panose="020B0600070205080204" pitchFamily="50" charset="-128"/>
                <a:ea typeface="MS UI Gothic" panose="020B0600070205080204" pitchFamily="50" charset="-128"/>
              </a:rPr>
              <a:t>GSV)</a:t>
            </a:r>
          </a:p>
        </p:txBody>
      </p:sp>
      <p:sp>
        <p:nvSpPr>
          <p:cNvPr id="51" name="正方形/長方形 50">
            <a:extLst>
              <a:ext uri="{FF2B5EF4-FFF2-40B4-BE49-F238E27FC236}">
                <a16:creationId xmlns:a16="http://schemas.microsoft.com/office/drawing/2014/main" id="{62BF6F2D-301B-46AC-B52C-AC3555C7DE66}"/>
              </a:ext>
            </a:extLst>
          </p:cNvPr>
          <p:cNvSpPr/>
          <p:nvPr/>
        </p:nvSpPr>
        <p:spPr>
          <a:xfrm>
            <a:off x="4858311" y="4535848"/>
            <a:ext cx="4178185" cy="221375"/>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900" b="1" dirty="0">
                <a:solidFill>
                  <a:schemeClr val="tx1"/>
                </a:solidFill>
                <a:latin typeface="MS UI Gothic" panose="020B0600070205080204" pitchFamily="50" charset="-128"/>
                <a:ea typeface="MS UI Gothic" panose="020B0600070205080204" pitchFamily="50" charset="-128"/>
              </a:rPr>
              <a:t>実習１　実践：</a:t>
            </a:r>
            <a:r>
              <a:rPr lang="ja-JP" altLang="en-US" sz="1050" b="1" dirty="0">
                <a:solidFill>
                  <a:srgbClr val="C00000"/>
                </a:solidFill>
                <a:latin typeface="MS UI Gothic" panose="020B0600070205080204" pitchFamily="50" charset="-128"/>
                <a:ea typeface="MS UI Gothic" panose="020B0600070205080204" pitchFamily="50" charset="-128"/>
              </a:rPr>
              <a:t>地域資源調査</a:t>
            </a:r>
          </a:p>
        </p:txBody>
      </p:sp>
      <p:sp>
        <p:nvSpPr>
          <p:cNvPr id="52" name="正方形/長方形 51">
            <a:extLst>
              <a:ext uri="{FF2B5EF4-FFF2-40B4-BE49-F238E27FC236}">
                <a16:creationId xmlns:a16="http://schemas.microsoft.com/office/drawing/2014/main" id="{9AC16084-1133-4A18-9E30-AD89EF0CB37A}"/>
              </a:ext>
            </a:extLst>
          </p:cNvPr>
          <p:cNvSpPr/>
          <p:nvPr/>
        </p:nvSpPr>
        <p:spPr>
          <a:xfrm>
            <a:off x="4867723" y="5698965"/>
            <a:ext cx="4185222" cy="192858"/>
          </a:xfrm>
          <a:prstGeom prst="rect">
            <a:avLst/>
          </a:prstGeom>
          <a:solidFill>
            <a:schemeClr val="accent1">
              <a:lumMod val="20000"/>
              <a:lumOff val="80000"/>
            </a:schemeClr>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latin typeface="MS UI Gothic" panose="020B0600070205080204" pitchFamily="50" charset="-128"/>
                <a:ea typeface="MS UI Gothic" panose="020B0600070205080204" pitchFamily="50" charset="-128"/>
              </a:rPr>
              <a:t>研修全体の振り返り（ケアマネジメント定着の推進）</a:t>
            </a:r>
          </a:p>
        </p:txBody>
      </p:sp>
      <p:sp>
        <p:nvSpPr>
          <p:cNvPr id="53" name="正方形/長方形 52">
            <a:extLst>
              <a:ext uri="{FF2B5EF4-FFF2-40B4-BE49-F238E27FC236}">
                <a16:creationId xmlns:a16="http://schemas.microsoft.com/office/drawing/2014/main" id="{B4CE38A8-ACB0-448F-93AC-590842E93CBF}"/>
              </a:ext>
            </a:extLst>
          </p:cNvPr>
          <p:cNvSpPr/>
          <p:nvPr/>
        </p:nvSpPr>
        <p:spPr>
          <a:xfrm>
            <a:off x="4867722" y="5493831"/>
            <a:ext cx="4185223" cy="192858"/>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r>
              <a:rPr lang="en-US" altLang="ja-JP" sz="1050" b="1" dirty="0">
                <a:solidFill>
                  <a:schemeClr val="tx1"/>
                </a:solidFill>
                <a:latin typeface="MS UI Gothic" panose="020B0600070205080204" pitchFamily="50" charset="-128"/>
                <a:ea typeface="MS UI Gothic" panose="020B0600070205080204" pitchFamily="50" charset="-128"/>
              </a:rPr>
              <a:t>6</a:t>
            </a:r>
            <a:r>
              <a:rPr lang="ja-JP" altLang="en-US" sz="1050" b="1" dirty="0">
                <a:solidFill>
                  <a:schemeClr val="tx1"/>
                </a:solidFill>
                <a:latin typeface="MS UI Gothic" panose="020B0600070205080204" pitchFamily="50" charset="-128"/>
                <a:ea typeface="MS UI Gothic" panose="020B0600070205080204" pitchFamily="50" charset="-128"/>
              </a:rPr>
              <a:t>日目　　　　　　　　　　　　　　　　　　　　　　インフォーマル社会資源の活用</a:t>
            </a:r>
          </a:p>
        </p:txBody>
      </p:sp>
      <p:sp>
        <p:nvSpPr>
          <p:cNvPr id="54" name="正方形/長方形 53">
            <a:extLst>
              <a:ext uri="{FF2B5EF4-FFF2-40B4-BE49-F238E27FC236}">
                <a16:creationId xmlns:a16="http://schemas.microsoft.com/office/drawing/2014/main" id="{42AD8569-2288-4A3C-AA8F-1C877AAD91F6}"/>
              </a:ext>
            </a:extLst>
          </p:cNvPr>
          <p:cNvSpPr/>
          <p:nvPr/>
        </p:nvSpPr>
        <p:spPr>
          <a:xfrm>
            <a:off x="6215309" y="5493831"/>
            <a:ext cx="953133" cy="192858"/>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r>
              <a:rPr lang="ja-JP" altLang="en-US" sz="1000" b="1" dirty="0">
                <a:solidFill>
                  <a:schemeClr val="tx1"/>
                </a:solidFill>
                <a:latin typeface="MS UI Gothic" panose="020B0600070205080204" pitchFamily="50" charset="-128"/>
                <a:ea typeface="MS UI Gothic" panose="020B0600070205080204" pitchFamily="50" charset="-128"/>
              </a:rPr>
              <a:t>修正計画作成</a:t>
            </a:r>
          </a:p>
        </p:txBody>
      </p:sp>
      <p:sp>
        <p:nvSpPr>
          <p:cNvPr id="55" name="正方形/長方形 54">
            <a:extLst>
              <a:ext uri="{FF2B5EF4-FFF2-40B4-BE49-F238E27FC236}">
                <a16:creationId xmlns:a16="http://schemas.microsoft.com/office/drawing/2014/main" id="{3E5DFB60-F604-4528-83BA-F311AB2C6701}"/>
              </a:ext>
            </a:extLst>
          </p:cNvPr>
          <p:cNvSpPr/>
          <p:nvPr/>
        </p:nvSpPr>
        <p:spPr>
          <a:xfrm>
            <a:off x="5321893" y="5493831"/>
            <a:ext cx="893417" cy="192858"/>
          </a:xfrm>
          <a:prstGeom prst="rect">
            <a:avLst/>
          </a:prstGeom>
          <a:solidFill>
            <a:srgbClr val="FFC000"/>
          </a:solidFill>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1000" b="1" dirty="0">
                <a:solidFill>
                  <a:schemeClr val="tx1"/>
                </a:solidFill>
                <a:latin typeface="MS UI Gothic" panose="020B0600070205080204" pitchFamily="50" charset="-128"/>
                <a:ea typeface="MS UI Gothic" panose="020B0600070205080204" pitchFamily="50" charset="-128"/>
              </a:rPr>
              <a:t>再アセスメント</a:t>
            </a:r>
          </a:p>
        </p:txBody>
      </p:sp>
      <p:sp>
        <p:nvSpPr>
          <p:cNvPr id="56" name="正方形/長方形 55">
            <a:extLst>
              <a:ext uri="{FF2B5EF4-FFF2-40B4-BE49-F238E27FC236}">
                <a16:creationId xmlns:a16="http://schemas.microsoft.com/office/drawing/2014/main" id="{95C4E903-4DA6-4C12-B70B-45B08020ABB8}"/>
              </a:ext>
            </a:extLst>
          </p:cNvPr>
          <p:cNvSpPr/>
          <p:nvPr/>
        </p:nvSpPr>
        <p:spPr>
          <a:xfrm>
            <a:off x="4851273" y="1511576"/>
            <a:ext cx="4094903" cy="221375"/>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900" b="1" dirty="0">
                <a:solidFill>
                  <a:schemeClr val="tx1"/>
                </a:solidFill>
                <a:latin typeface="MS UI Gothic" panose="020B0600070205080204" pitchFamily="50" charset="-128"/>
                <a:ea typeface="MS UI Gothic" panose="020B0600070205080204" pitchFamily="50" charset="-128"/>
              </a:rPr>
              <a:t>事前課題　</a:t>
            </a:r>
            <a:r>
              <a:rPr lang="ja-JP" altLang="en-US" sz="1050" b="1" dirty="0">
                <a:solidFill>
                  <a:srgbClr val="C00000"/>
                </a:solidFill>
                <a:latin typeface="MS UI Gothic" panose="020B0600070205080204" pitchFamily="50" charset="-128"/>
                <a:ea typeface="MS UI Gothic" panose="020B0600070205080204" pitchFamily="50" charset="-128"/>
              </a:rPr>
              <a:t>地域資源調査</a:t>
            </a:r>
          </a:p>
        </p:txBody>
      </p:sp>
      <p:pic>
        <p:nvPicPr>
          <p:cNvPr id="4" name="図 3">
            <a:extLst>
              <a:ext uri="{FF2B5EF4-FFF2-40B4-BE49-F238E27FC236}">
                <a16:creationId xmlns:a16="http://schemas.microsoft.com/office/drawing/2014/main" id="{B9040BE5-7106-4EB7-B859-EE8624B445E0}"/>
              </a:ext>
            </a:extLst>
          </p:cNvPr>
          <p:cNvPicPr>
            <a:picLocks noChangeAspect="1"/>
          </p:cNvPicPr>
          <p:nvPr/>
        </p:nvPicPr>
        <p:blipFill>
          <a:blip r:embed="rId3"/>
          <a:stretch>
            <a:fillRect/>
          </a:stretch>
        </p:blipFill>
        <p:spPr>
          <a:xfrm>
            <a:off x="5571642" y="1875029"/>
            <a:ext cx="2466981" cy="185023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7" name="四角形: 角を丸くする 56">
            <a:extLst>
              <a:ext uri="{FF2B5EF4-FFF2-40B4-BE49-F238E27FC236}">
                <a16:creationId xmlns:a16="http://schemas.microsoft.com/office/drawing/2014/main" id="{9DA3F3D1-E809-4362-9FAF-9D3F9E5911A2}"/>
              </a:ext>
            </a:extLst>
          </p:cNvPr>
          <p:cNvSpPr/>
          <p:nvPr/>
        </p:nvSpPr>
        <p:spPr>
          <a:xfrm>
            <a:off x="8038623" y="1839359"/>
            <a:ext cx="894766" cy="54588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C00000"/>
                </a:solidFill>
              </a:rPr>
              <a:t>研修準備</a:t>
            </a:r>
          </a:p>
        </p:txBody>
      </p:sp>
      <p:sp>
        <p:nvSpPr>
          <p:cNvPr id="3" name="スライド番号プレースホルダー 3">
            <a:extLst>
              <a:ext uri="{FF2B5EF4-FFF2-40B4-BE49-F238E27FC236}">
                <a16:creationId xmlns:a16="http://schemas.microsoft.com/office/drawing/2014/main" id="{03FD0EE6-5298-4626-A16B-3345F6C5B30B}"/>
              </a:ext>
            </a:extLst>
          </p:cNvPr>
          <p:cNvSpPr>
            <a:spLocks noGrp="1"/>
          </p:cNvSpPr>
          <p:nvPr>
            <p:ph type="sldNum" sz="quarter" idx="12"/>
          </p:nvPr>
        </p:nvSpPr>
        <p:spPr>
          <a:xfrm>
            <a:off x="6457950" y="6356351"/>
            <a:ext cx="2057400" cy="365125"/>
          </a:xfrm>
        </p:spPr>
        <p:txBody>
          <a:bodyPr/>
          <a:lstStyle/>
          <a:p>
            <a:fld id="{2ADEAB0B-3364-414D-832E-F3CDA843F507}" type="slidenum">
              <a:rPr kumimoji="1" lang="ja-JP" altLang="en-US" smtClean="0"/>
              <a:t>7</a:t>
            </a:fld>
            <a:endParaRPr kumimoji="1" lang="ja-JP" altLang="en-US"/>
          </a:p>
        </p:txBody>
      </p:sp>
    </p:spTree>
    <p:extLst>
      <p:ext uri="{BB962C8B-B14F-4D97-AF65-F5344CB8AC3E}">
        <p14:creationId xmlns:p14="http://schemas.microsoft.com/office/powerpoint/2010/main" val="1340544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3590-5870-4BE1-BAC5-4C8C72D8FD17}"/>
              </a:ext>
            </a:extLst>
          </p:cNvPr>
          <p:cNvSpPr>
            <a:spLocks noGrp="1"/>
          </p:cNvSpPr>
          <p:nvPr>
            <p:ph type="title"/>
          </p:nvPr>
        </p:nvSpPr>
        <p:spPr>
          <a:xfrm>
            <a:off x="280987" y="136524"/>
            <a:ext cx="8582025" cy="968376"/>
          </a:xfrm>
        </p:spPr>
        <p:style>
          <a:lnRef idx="3">
            <a:schemeClr val="lt1"/>
          </a:lnRef>
          <a:fillRef idx="1">
            <a:schemeClr val="accent6"/>
          </a:fillRef>
          <a:effectRef idx="1">
            <a:schemeClr val="accent6"/>
          </a:effectRef>
          <a:fontRef idx="minor">
            <a:schemeClr val="lt1"/>
          </a:fontRef>
        </p:style>
        <p:txBody>
          <a:bodyPr>
            <a:normAutofit fontScale="90000"/>
          </a:bodyPr>
          <a:lstStyle/>
          <a:p>
            <a:pPr algn="ctr"/>
            <a:r>
              <a:rPr lang="ja-JP" altLang="en-US" sz="3600" b="1" dirty="0"/>
              <a:t>３</a:t>
            </a:r>
            <a:r>
              <a:rPr kumimoji="1" lang="ja-JP" altLang="en-US" sz="3600" b="1" dirty="0"/>
              <a:t>日目（モデル事例による演習）</a:t>
            </a:r>
            <a:br>
              <a:rPr kumimoji="1" lang="en-US" altLang="ja-JP" sz="3600" b="1" dirty="0"/>
            </a:br>
            <a:r>
              <a:rPr lang="ja-JP" altLang="en-US" sz="2000" b="1"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a:t>
            </a:r>
            <a:r>
              <a:rPr lang="en-US" altLang="ja-JP" sz="20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2000" b="1"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受付及び初期相談並びに契約アセスメント（事前評価）及びニーズ把握</a:t>
            </a:r>
            <a:r>
              <a:rPr lang="en-US" altLang="ja-JP" sz="2000" b="1" i="0" u="none" strike="noStrike" baseline="0"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endParaRPr kumimoji="1" lang="ja-JP" altLang="en-US" sz="2000" b="1" dirty="0">
              <a:solidFill>
                <a:schemeClr val="tx1"/>
              </a:solidFill>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628649" y="1181100"/>
            <a:ext cx="8124825" cy="5324475"/>
          </a:xfrm>
        </p:spPr>
        <p:txBody>
          <a:bodyPr>
            <a:normAutofit/>
          </a:bodyPr>
          <a:lstStyle/>
          <a:p>
            <a:pPr marL="0" indent="0">
              <a:buNone/>
            </a:pPr>
            <a:r>
              <a:rPr lang="en-US" altLang="ja-JP" sz="2800" b="0" i="0" u="none" strike="noStrike" baseline="0" dirty="0">
                <a:solidFill>
                  <a:srgbClr val="0070C0"/>
                </a:solidFill>
                <a:latin typeface="ＭＳ ゴシック" panose="020B0609070205080204" pitchFamily="49" charset="-128"/>
                <a:ea typeface="ＭＳ ゴシック" panose="020B0609070205080204" pitchFamily="49" charset="-128"/>
              </a:rPr>
              <a:t>【</a:t>
            </a:r>
            <a:r>
              <a:rPr lang="ja-JP" altLang="en-US" sz="2800" b="0" i="0" u="none" strike="noStrike" baseline="0" dirty="0">
                <a:solidFill>
                  <a:srgbClr val="0070C0"/>
                </a:solidFill>
                <a:latin typeface="ＭＳ ゴシック" panose="020B0609070205080204" pitchFamily="49" charset="-128"/>
                <a:ea typeface="ＭＳ ゴシック" panose="020B0609070205080204" pitchFamily="49" charset="-128"/>
              </a:rPr>
              <a:t>獲得目標</a:t>
            </a:r>
            <a:r>
              <a:rPr lang="en-US" altLang="ja-JP" sz="2800" b="0" i="0" u="none" strike="noStrike" baseline="0" dirty="0">
                <a:solidFill>
                  <a:srgbClr val="0070C0"/>
                </a:solidFill>
                <a:latin typeface="ＭＳ ゴシック" panose="020B0609070205080204" pitchFamily="49" charset="-128"/>
                <a:ea typeface="ＭＳ ゴシック" panose="020B0609070205080204" pitchFamily="49" charset="-128"/>
              </a:rPr>
              <a:t>】</a:t>
            </a:r>
            <a:r>
              <a:rPr lang="ja-JP" altLang="en-US" sz="2800" b="0" i="0" u="none" strike="noStrike" baseline="0" dirty="0">
                <a:latin typeface="ＭＳ ゴシック" panose="020B0609070205080204" pitchFamily="49" charset="-128"/>
                <a:ea typeface="ＭＳ ゴシック" panose="020B0609070205080204" pitchFamily="49" charset="-128"/>
              </a:rPr>
              <a:t>	</a:t>
            </a:r>
          </a:p>
          <a:p>
            <a:r>
              <a:rPr lang="ja-JP" altLang="en-US" sz="22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基本相談支援</a:t>
            </a:r>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の実際について修得</a:t>
            </a:r>
            <a:endParaRPr lang="en-US" altLang="ja-JP" sz="2200"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2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受付及び初期相談</a:t>
            </a:r>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（インテーク）、契約の各場面で求められる実践的な技術を修得</a:t>
            </a:r>
            <a:endParaRPr lang="en-US" altLang="ja-JP" sz="2200"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利用者の</a:t>
            </a:r>
            <a:r>
              <a:rPr lang="ja-JP" altLang="en-US" sz="2200" b="1" i="0" u="none"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主訴を明確にし</a:t>
            </a:r>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、本人・家族等からの</a:t>
            </a:r>
            <a:r>
              <a:rPr lang="ja-JP" altLang="en-US" sz="2200" b="1" i="0" u="none"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情報収集とその分析</a:t>
            </a:r>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を通して相談支援専門員としての</a:t>
            </a:r>
            <a:r>
              <a:rPr lang="ja-JP" altLang="en-US" sz="2200" b="1" i="0" u="none"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専門的な判断の根拠を説明できる技術</a:t>
            </a:r>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を修得する。</a:t>
            </a:r>
            <a:endParaRPr lang="en-US" altLang="ja-JP" sz="2200"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また、アセスメントにおいて収集した情報から、</a:t>
            </a:r>
            <a:r>
              <a:rPr lang="ja-JP" altLang="en-US" sz="2200" b="1" i="0" u="none" strike="noStrike" baseline="0"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専門職としてニーズを導くための技術</a:t>
            </a:r>
            <a:r>
              <a:rPr lang="ja-JP" altLang="en-US" sz="2200" b="0" i="0" u="none" strike="noStrike" baseline="0" dirty="0">
                <a:solidFill>
                  <a:srgbClr val="000000"/>
                </a:solidFill>
                <a:latin typeface="ＭＳ ゴシック" panose="020B0609070205080204" pitchFamily="49" charset="-128"/>
                <a:ea typeface="ＭＳ ゴシック" panose="020B0609070205080204" pitchFamily="49" charset="-128"/>
              </a:rPr>
              <a:t>を修得する</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	</a:t>
            </a:r>
          </a:p>
          <a:p>
            <a:endParaRPr kumimoji="1" lang="ja-JP" altLang="en-US" dirty="0"/>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DD400868-5864-40CE-8DD6-7461811B9842}"/>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令和４年３月３１日 </a:t>
            </a: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Tree>
    <p:extLst>
      <p:ext uri="{BB962C8B-B14F-4D97-AF65-F5344CB8AC3E}">
        <p14:creationId xmlns:p14="http://schemas.microsoft.com/office/powerpoint/2010/main" val="1181138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2456906-A0FD-451C-B8D8-52F384D9A363}"/>
              </a:ext>
            </a:extLst>
          </p:cNvPr>
          <p:cNvSpPr>
            <a:spLocks noGrp="1"/>
          </p:cNvSpPr>
          <p:nvPr>
            <p:ph idx="1"/>
          </p:nvPr>
        </p:nvSpPr>
        <p:spPr>
          <a:xfrm>
            <a:off x="542926" y="1171575"/>
            <a:ext cx="8505824" cy="5610224"/>
          </a:xfrm>
        </p:spPr>
        <p:txBody>
          <a:bodyPr>
            <a:normAutofit fontScale="92500" lnSpcReduction="20000"/>
          </a:bodyPr>
          <a:lstStyle/>
          <a:p>
            <a:pPr marL="0" indent="0">
              <a:buNone/>
            </a:pPr>
            <a:r>
              <a:rPr lang="en-US" altLang="ja-JP" sz="1800" b="0" i="0" u="none" strike="noStrike" baseline="0" dirty="0">
                <a:latin typeface="Wingdings" panose="05000000000000000000" pitchFamily="2" charset="2"/>
              </a:rPr>
              <a:t>【</a:t>
            </a:r>
            <a:r>
              <a:rPr lang="ja-JP" altLang="en-US" sz="1800" b="0" i="0" u="none" strike="noStrike" baseline="0" dirty="0">
                <a:latin typeface="ＭＳ ゴシック" panose="020B0609070205080204" pitchFamily="49" charset="-128"/>
                <a:ea typeface="ＭＳ ゴシック" panose="020B0609070205080204" pitchFamily="49" charset="-128"/>
              </a:rPr>
              <a:t>講義</a:t>
            </a:r>
            <a:r>
              <a:rPr lang="en-US" altLang="ja-JP" sz="1800" b="0" i="0" u="none" strike="noStrike" baseline="0" dirty="0">
                <a:latin typeface="Wingdings" panose="05000000000000000000" pitchFamily="2" charset="2"/>
              </a:rPr>
              <a:t>】</a:t>
            </a:r>
            <a:endParaRPr lang="ja-JP" altLang="en-US" sz="1800" b="0" i="0" u="none" strike="noStrike" baseline="0" dirty="0">
              <a:latin typeface="Wingdings" panose="05000000000000000000" pitchFamily="2" charset="2"/>
            </a:endParaRP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利用者及びその家族との信頼関係の構築の重要性について</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演習</a:t>
            </a:r>
            <a:r>
              <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契約に関する制度上の位置付けや留意事項</a:t>
            </a: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受付及び初期面接の場面における相談支援の視点と信頼関係を築くための技術（受</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容、共感、傾聴）について模擬面接などを通じて修得</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1800" dirty="0">
                <a:solidFill>
                  <a:srgbClr val="000000"/>
                </a:solidFill>
                <a:latin typeface="ＭＳ ゴシック" panose="020B0609070205080204" pitchFamily="49" charset="-128"/>
                <a:ea typeface="ＭＳ ゴシック" panose="020B0609070205080204" pitchFamily="49" charset="-128"/>
              </a:rPr>
              <a:t>　</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その際、真意の確認において特別な配慮を要する障害者（知的障害児者や自閉スペ　</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1800" dirty="0">
                <a:solidFill>
                  <a:srgbClr val="000000"/>
                </a:solidFill>
                <a:latin typeface="ＭＳ ゴシック" panose="020B0609070205080204" pitchFamily="49" charset="-128"/>
                <a:ea typeface="ＭＳ ゴシック" panose="020B0609070205080204" pitchFamily="49" charset="-128"/>
              </a:rPr>
              <a:t>　</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クトラム症者等）とのコミュニケーションに留意した技術を修得</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主訴を始めとする本人に関する心身や環境等についての情報収集とそれをもとにし</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たアセスメントにより、</a:t>
            </a:r>
            <a:r>
              <a:rPr lang="ja-JP" altLang="en-US" sz="18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ニーズを導き出すまでの思考過程に関する演習</a:t>
            </a: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演習によりアセスメントに必要な情報収集の項目理解と方法・技術を修得</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（例：ジェノグラム、エコマップの活用）</a:t>
            </a:r>
          </a:p>
          <a:p>
            <a:r>
              <a:rPr lang="ja-JP" altLang="en-US" sz="18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利用者が持つ内面的及び環境的な強みを重視してアセスメント</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を行うことの重要性</a:t>
            </a:r>
            <a:endPar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　を理解（ストレングスモデル）。</a:t>
            </a: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生物・心理・社会モデルや</a:t>
            </a:r>
            <a:r>
              <a:rPr lang="en-US" altLang="ja-JP" sz="1800" b="0" i="0" u="none" strike="noStrike" baseline="0" dirty="0">
                <a:solidFill>
                  <a:srgbClr val="000000"/>
                </a:solidFill>
                <a:latin typeface="ＭＳ ゴシック" panose="020B0609070205080204" pitchFamily="49" charset="-128"/>
                <a:ea typeface="ＭＳ ゴシック" panose="020B0609070205080204" pitchFamily="49" charset="-128"/>
              </a:rPr>
              <a:t>ICF</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等を活用し、</a:t>
            </a:r>
            <a:r>
              <a:rPr lang="ja-JP" altLang="en-US" sz="18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収集した情報を的確に分析し生活全体</a:t>
            </a:r>
            <a:endParaRPr lang="en-US" altLang="ja-JP" sz="18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0" indent="0">
              <a:buNone/>
            </a:pPr>
            <a:r>
              <a:rPr lang="ja-JP" altLang="en-US" sz="1800" b="1" i="0" u="sng" strike="noStrike" baseline="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を捉える視点と、生活ニーズを導き出す方法・技術</a:t>
            </a: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を修得</a:t>
            </a:r>
          </a:p>
          <a:p>
            <a:pPr marL="0" indent="0">
              <a:buNone/>
            </a:pPr>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	</a:t>
            </a:r>
          </a:p>
          <a:p>
            <a:pPr marL="0" indent="0">
              <a:buNone/>
            </a:pPr>
            <a:endPar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0D3B20-6D68-45A4-B9D5-00B183413CCE}"/>
              </a:ext>
            </a:extLst>
          </p:cNvPr>
          <p:cNvSpPr>
            <a:spLocks noGrp="1"/>
          </p:cNvSpPr>
          <p:nvPr>
            <p:ph type="sldNum" sz="quarter" idx="12"/>
          </p:nvPr>
        </p:nvSpPr>
        <p:spPr/>
        <p:txBody>
          <a:bodyPr/>
          <a:lstStyle/>
          <a:p>
            <a:fld id="{2ADEAB0B-3364-414D-832E-F3CDA843F507}" type="slidenum">
              <a:rPr kumimoji="1" lang="ja-JP" altLang="en-US" smtClean="0"/>
              <a:t>9</a:t>
            </a:fld>
            <a:endParaRPr kumimoji="1" lang="ja-JP" altLang="en-US" dirty="0"/>
          </a:p>
        </p:txBody>
      </p:sp>
      <p:sp>
        <p:nvSpPr>
          <p:cNvPr id="5" name="テキスト ボックス 4">
            <a:extLst>
              <a:ext uri="{FF2B5EF4-FFF2-40B4-BE49-F238E27FC236}">
                <a16:creationId xmlns:a16="http://schemas.microsoft.com/office/drawing/2014/main" id="{25F6564C-088F-4D11-9113-0BB3F074669E}"/>
              </a:ext>
            </a:extLst>
          </p:cNvPr>
          <p:cNvSpPr txBox="1"/>
          <p:nvPr/>
        </p:nvSpPr>
        <p:spPr>
          <a:xfrm>
            <a:off x="192828" y="6304654"/>
            <a:ext cx="3055523" cy="400110"/>
          </a:xfrm>
          <a:prstGeom prst="rect">
            <a:avLst/>
          </a:prstGeom>
          <a:noFill/>
        </p:spPr>
        <p:txBody>
          <a:bodyPr wrap="square">
            <a:spAutoFit/>
          </a:bodyPr>
          <a:lstStyle/>
          <a:p>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障発</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0331</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第</a:t>
            </a:r>
            <a:r>
              <a:rPr lang="en-US" altLang="zh-CN" sz="1000" b="0" i="0" u="none" strike="noStrike" baseline="0" dirty="0">
                <a:solidFill>
                  <a:srgbClr val="000000"/>
                </a:solidFill>
                <a:latin typeface="ＭＳ ゴシック" panose="020B0609070205080204" pitchFamily="49" charset="-128"/>
                <a:ea typeface="ＭＳ ゴシック" panose="020B0609070205080204" pitchFamily="49" charset="-128"/>
              </a:rPr>
              <a:t>12</a:t>
            </a:r>
            <a:r>
              <a:rPr lang="zh-CN"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号 </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令和４年３月３１日 </a:t>
            </a:r>
          </a:p>
          <a:p>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相談支援従事者研修事業の実施についてより抜粋　 </a:t>
            </a:r>
            <a:endParaRPr lang="ja-JP" altLang="en-US" sz="1000" dirty="0"/>
          </a:p>
        </p:txBody>
      </p:sp>
      <p:sp>
        <p:nvSpPr>
          <p:cNvPr id="6" name="左中かっこ 5">
            <a:extLst>
              <a:ext uri="{FF2B5EF4-FFF2-40B4-BE49-F238E27FC236}">
                <a16:creationId xmlns:a16="http://schemas.microsoft.com/office/drawing/2014/main" id="{37C19467-B822-401F-AE64-5475AF008886}"/>
              </a:ext>
            </a:extLst>
          </p:cNvPr>
          <p:cNvSpPr/>
          <p:nvPr/>
        </p:nvSpPr>
        <p:spPr>
          <a:xfrm>
            <a:off x="423863" y="4152900"/>
            <a:ext cx="238126" cy="2151753"/>
          </a:xfrm>
          <a:prstGeom prst="leftBrace">
            <a:avLst>
              <a:gd name="adj1" fmla="val 8333"/>
              <a:gd name="adj2" fmla="val 46743"/>
            </a:avLst>
          </a:prstGeom>
          <a:ln w="38100">
            <a:solidFill>
              <a:srgbClr val="FF00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7" name="四角形: 角を丸くする 6">
            <a:extLst>
              <a:ext uri="{FF2B5EF4-FFF2-40B4-BE49-F238E27FC236}">
                <a16:creationId xmlns:a16="http://schemas.microsoft.com/office/drawing/2014/main" id="{766437BA-8458-4F72-86AB-612EA7878BDB}"/>
              </a:ext>
            </a:extLst>
          </p:cNvPr>
          <p:cNvSpPr/>
          <p:nvPr/>
        </p:nvSpPr>
        <p:spPr>
          <a:xfrm>
            <a:off x="161924" y="4293647"/>
            <a:ext cx="238126" cy="1633090"/>
          </a:xfrm>
          <a:prstGeom prst="roundRect">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昨日の研修</a:t>
            </a:r>
          </a:p>
        </p:txBody>
      </p:sp>
      <p:sp>
        <p:nvSpPr>
          <p:cNvPr id="8" name="タイトル 1">
            <a:extLst>
              <a:ext uri="{FF2B5EF4-FFF2-40B4-BE49-F238E27FC236}">
                <a16:creationId xmlns:a16="http://schemas.microsoft.com/office/drawing/2014/main" id="{7FB64CD4-92FC-492B-95F4-1892C48214A1}"/>
              </a:ext>
            </a:extLst>
          </p:cNvPr>
          <p:cNvSpPr txBox="1">
            <a:spLocks/>
          </p:cNvSpPr>
          <p:nvPr/>
        </p:nvSpPr>
        <p:spPr>
          <a:xfrm>
            <a:off x="280987" y="103635"/>
            <a:ext cx="8582025" cy="968376"/>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fontScale="90000"/>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600" b="1" dirty="0"/>
              <a:t>３日目（モデル事例による演習）</a:t>
            </a:r>
            <a:br>
              <a:rPr lang="en-US" altLang="ja-JP" sz="3600" b="1" dirty="0"/>
            </a:br>
            <a:r>
              <a:rPr lang="ja-JP" altLang="en-US" sz="20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目標</a:t>
            </a:r>
            <a:r>
              <a:rPr lang="en-US" altLang="ja-JP" sz="20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20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受付及び初期相談並びに契約アセスメント（事前評価）及びニーズ把握</a:t>
            </a:r>
            <a:r>
              <a:rPr lang="en-US" altLang="ja-JP" sz="2000"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endParaRPr lang="ja-JP" altLang="en-US" sz="20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028128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3008</TotalTime>
  <Words>9151</Words>
  <Application>Microsoft Office PowerPoint</Application>
  <PresentationFormat>画面に合わせる (4:3)</PresentationFormat>
  <Paragraphs>971</Paragraphs>
  <Slides>47</Slides>
  <Notes>17</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47</vt:i4>
      </vt:variant>
    </vt:vector>
  </HeadingPairs>
  <TitlesOfParts>
    <vt:vector size="65" baseType="lpstr">
      <vt:lpstr>BIZ UDPゴシック</vt:lpstr>
      <vt:lpstr>BIZ UDP明朝 Medium</vt:lpstr>
      <vt:lpstr>ＤＦ特太ゴシック体</vt:lpstr>
      <vt:lpstr>ＤＨＰ特太ゴシック体</vt:lpstr>
      <vt:lpstr>HG丸ｺﾞｼｯｸM-PRO</vt:lpstr>
      <vt:lpstr>ＭＳ Ｐゴシック</vt:lpstr>
      <vt:lpstr>ＭＳ Ｐ明朝</vt:lpstr>
      <vt:lpstr>MS UI Gothic</vt:lpstr>
      <vt:lpstr>ＭＳ ゴシック</vt:lpstr>
      <vt:lpstr>メイリオ</vt:lpstr>
      <vt:lpstr>游ゴシック</vt:lpstr>
      <vt:lpstr>游明朝</vt:lpstr>
      <vt:lpstr>Arial</vt:lpstr>
      <vt:lpstr>Calibri</vt:lpstr>
      <vt:lpstr>Calibri Light</vt:lpstr>
      <vt:lpstr>Century</vt:lpstr>
      <vt:lpstr>Wingdings</vt:lpstr>
      <vt:lpstr>Office テーマ</vt:lpstr>
      <vt:lpstr>PowerPoint プレゼンテーション</vt:lpstr>
      <vt:lpstr>概論と基本的視点</vt:lpstr>
      <vt:lpstr>PowerPoint プレゼンテーション</vt:lpstr>
      <vt:lpstr>PowerPoint プレゼンテーション</vt:lpstr>
      <vt:lpstr>PowerPoint プレゼンテーション</vt:lpstr>
      <vt:lpstr> 相談支援従事者研修の 構造を再確認しましょう。</vt:lpstr>
      <vt:lpstr>相談支援従事者初任者研修 カリキュラム構造</vt:lpstr>
      <vt:lpstr>３日目（モデル事例による演習） 目標【受付及び初期相談並びに契約アセスメント（事前評価）及びニーズ把握】</vt:lpstr>
      <vt:lpstr>PowerPoint プレゼンテーション</vt:lpstr>
      <vt:lpstr>PowerPoint プレゼンテーション</vt:lpstr>
      <vt:lpstr>４日目（モデル事例による演習） 目標【目標の設定と計画作成】</vt:lpstr>
      <vt:lpstr>４日目（モデル事例による演習） 演習内容</vt:lpstr>
      <vt:lpstr>４日目（モデル事例による演習） 目標【評価及び終結】</vt:lpstr>
      <vt:lpstr>４日目（モデル事例による演習） 演習内容</vt:lpstr>
      <vt:lpstr>実習（実践事例）　１回目</vt:lpstr>
      <vt:lpstr>  実習の受け方（参考例） 　　　　　　　　　　　　　</vt:lpstr>
      <vt:lpstr>５日目（実習事例による演習） 目標【実践例の共有と相互評価１ 】</vt:lpstr>
      <vt:lpstr>５日目（実習事例による演習） 演習内容</vt:lpstr>
      <vt:lpstr>実習（実践事例）　２回目</vt:lpstr>
      <vt:lpstr>６日目（実習事例による演習） 目標【実践例の共有と相互評価２】</vt:lpstr>
      <vt:lpstr>６日目（実習事例による演習） 演習内容</vt:lpstr>
      <vt:lpstr>７日目（実習事例による演習） 目標【実践研究とサービス等利用計画作成】</vt:lpstr>
      <vt:lpstr>７日目（実習事例による演習） 演習内容</vt:lpstr>
      <vt:lpstr>７日間研修（初任者研修）のまとめ</vt:lpstr>
      <vt:lpstr>実践での注意事項</vt:lpstr>
      <vt:lpstr>受講生が地域に戻って計画相談支援の実践が出来る力を養うためにのまとめ</vt:lpstr>
      <vt:lpstr>PowerPoint プレゼンテーション</vt:lpstr>
      <vt:lpstr>２日目 （演習：１日目）</vt:lpstr>
      <vt:lpstr>実習　（１回目）</vt:lpstr>
      <vt:lpstr>３日目 （演習：２日目）</vt:lpstr>
      <vt:lpstr>実習　（２回目）</vt:lpstr>
      <vt:lpstr>４日目 演習：３日目</vt:lpstr>
      <vt:lpstr>PowerPoint プレゼンテーション</vt:lpstr>
      <vt:lpstr>研修構造 法定研修⇒実地教育へ</vt:lpstr>
      <vt:lpstr> 都道府県の 相談支援従事者研修の 準備について、振り返りながら一緒に考えてみましょう。</vt:lpstr>
      <vt:lpstr>都道府県研修の準備</vt:lpstr>
      <vt:lpstr>【モデル事例を使った、２日間演習のゴール設定】 　演習は、演習統括と演習講師により展開する 　演習２日：受講生が、地域に戻り、集めた情報からアセスメントし、ニーズを導きだす。（３日目）　  　サービス等利用計画（案）の作成ができ（４日目）、サービスの利用調整やサービス担当者会議を開催し、モニタリング・終結の一連の流れが理解され、実践できるよう受講者へのフォローにより、取りこぼしさない研修とする。</vt:lpstr>
      <vt:lpstr>初任者研修 実習（実践事例）　１回目</vt:lpstr>
      <vt:lpstr>初任者研修 実習（実践事例）　２回目</vt:lpstr>
      <vt:lpstr>PowerPoint プレゼンテーション</vt:lpstr>
      <vt:lpstr>初任者研修（演習講師）養成マニュアル（案）※統括も一緒に実施 </vt:lpstr>
      <vt:lpstr>現任研修　実習　報告書①</vt:lpstr>
      <vt:lpstr>PowerPoint プレゼンテーション</vt:lpstr>
      <vt:lpstr>PowerPoint プレゼンテーション</vt:lpstr>
      <vt:lpstr>PowerPoint プレゼンテーション</vt:lpstr>
      <vt:lpstr>PowerPoint プレゼンテーション</vt:lpstr>
      <vt:lpstr>現任研修（演習講師）養成マニュアル（案）</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藤川 雄一(fujikawa-yuuichi.ca6)</dc:creator>
  <cp:lastModifiedBy>古川 紗帆(furukawa-saho.88b)</cp:lastModifiedBy>
  <cp:revision>200</cp:revision>
  <cp:lastPrinted>2023-05-17T09:44:56Z</cp:lastPrinted>
  <dcterms:created xsi:type="dcterms:W3CDTF">2019-05-13T09:03:17Z</dcterms:created>
  <dcterms:modified xsi:type="dcterms:W3CDTF">2023-05-18T08:45:22Z</dcterms:modified>
</cp:coreProperties>
</file>